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92" r:id="rId2"/>
    <p:sldId id="375" r:id="rId3"/>
    <p:sldId id="257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72" r:id="rId18"/>
    <p:sldId id="373" r:id="rId19"/>
    <p:sldId id="376" r:id="rId20"/>
    <p:sldId id="377" r:id="rId21"/>
    <p:sldId id="378" r:id="rId22"/>
    <p:sldId id="379" r:id="rId23"/>
    <p:sldId id="380" r:id="rId24"/>
    <p:sldId id="374" r:id="rId25"/>
    <p:sldId id="334" r:id="rId26"/>
    <p:sldId id="335" r:id="rId27"/>
    <p:sldId id="350" r:id="rId28"/>
    <p:sldId id="351" r:id="rId29"/>
    <p:sldId id="263" r:id="rId30"/>
    <p:sldId id="339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81" r:id="rId40"/>
    <p:sldId id="384" r:id="rId41"/>
    <p:sldId id="383" r:id="rId42"/>
    <p:sldId id="385" r:id="rId43"/>
    <p:sldId id="336" r:id="rId44"/>
    <p:sldId id="386" r:id="rId45"/>
    <p:sldId id="2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/>
    <p:restoredTop sz="88349"/>
  </p:normalViewPr>
  <p:slideViewPr>
    <p:cSldViewPr snapToGrid="0" snapToObjects="1">
      <p:cViewPr varScale="1">
        <p:scale>
          <a:sx n="82" d="100"/>
          <a:sy n="82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方法一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迭代次数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B8-474C-B048-F4834897E3FA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标签变化数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Sheet1!$B$2:$B$8</c:f>
              <c:numCache>
                <c:formatCode>General</c:formatCode>
                <c:ptCount val="7"/>
                <c:pt idx="0">
                  <c:v>1253</c:v>
                </c:pt>
                <c:pt idx="1">
                  <c:v>717</c:v>
                </c:pt>
                <c:pt idx="2">
                  <c:v>167</c:v>
                </c:pt>
                <c:pt idx="3">
                  <c:v>45</c:v>
                </c:pt>
                <c:pt idx="4">
                  <c:v>15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B8-474C-B048-F4834897E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9792976"/>
        <c:axId val="1641800480"/>
      </c:lineChart>
      <c:catAx>
        <c:axId val="12897929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641800480"/>
        <c:crosses val="autoZero"/>
        <c:auto val="1"/>
        <c:lblAlgn val="ctr"/>
        <c:lblOffset val="100"/>
        <c:noMultiLvlLbl val="0"/>
      </c:catAx>
      <c:valAx>
        <c:axId val="164180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8979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方法二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迭代次数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Sheet1!$A$2:$A$31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8-422C-A2F8-7F6033BE464E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标签变化数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Sheet1!$B$2:$B$31</c:f>
              <c:numCache>
                <c:formatCode>General</c:formatCode>
                <c:ptCount val="30"/>
                <c:pt idx="0">
                  <c:v>1187</c:v>
                </c:pt>
                <c:pt idx="1">
                  <c:v>1103</c:v>
                </c:pt>
                <c:pt idx="2">
                  <c:v>1029</c:v>
                </c:pt>
                <c:pt idx="3">
                  <c:v>947</c:v>
                </c:pt>
                <c:pt idx="4">
                  <c:v>887</c:v>
                </c:pt>
                <c:pt idx="5">
                  <c:v>856</c:v>
                </c:pt>
                <c:pt idx="6">
                  <c:v>828</c:v>
                </c:pt>
                <c:pt idx="7">
                  <c:v>792</c:v>
                </c:pt>
                <c:pt idx="8">
                  <c:v>769</c:v>
                </c:pt>
                <c:pt idx="9">
                  <c:v>759</c:v>
                </c:pt>
                <c:pt idx="10">
                  <c:v>750</c:v>
                </c:pt>
                <c:pt idx="11">
                  <c:v>743</c:v>
                </c:pt>
                <c:pt idx="12">
                  <c:v>743</c:v>
                </c:pt>
                <c:pt idx="13">
                  <c:v>745</c:v>
                </c:pt>
                <c:pt idx="14">
                  <c:v>745</c:v>
                </c:pt>
                <c:pt idx="15">
                  <c:v>745</c:v>
                </c:pt>
                <c:pt idx="16">
                  <c:v>745</c:v>
                </c:pt>
                <c:pt idx="17">
                  <c:v>745</c:v>
                </c:pt>
                <c:pt idx="18">
                  <c:v>745</c:v>
                </c:pt>
                <c:pt idx="19">
                  <c:v>745</c:v>
                </c:pt>
                <c:pt idx="20">
                  <c:v>745</c:v>
                </c:pt>
                <c:pt idx="21">
                  <c:v>745</c:v>
                </c:pt>
                <c:pt idx="22">
                  <c:v>745</c:v>
                </c:pt>
                <c:pt idx="23">
                  <c:v>745</c:v>
                </c:pt>
                <c:pt idx="24">
                  <c:v>745</c:v>
                </c:pt>
                <c:pt idx="25">
                  <c:v>745</c:v>
                </c:pt>
                <c:pt idx="26">
                  <c:v>745</c:v>
                </c:pt>
                <c:pt idx="27">
                  <c:v>745</c:v>
                </c:pt>
                <c:pt idx="28">
                  <c:v>745</c:v>
                </c:pt>
                <c:pt idx="29">
                  <c:v>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8-422C-A2F8-7F6033BE4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0998928"/>
        <c:axId val="1297765472"/>
      </c:lineChart>
      <c:catAx>
        <c:axId val="15109989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297765472"/>
        <c:crosses val="autoZero"/>
        <c:auto val="1"/>
        <c:lblAlgn val="ctr"/>
        <c:lblOffset val="100"/>
        <c:noMultiLvlLbl val="0"/>
      </c:catAx>
      <c:valAx>
        <c:axId val="129776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51099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方法三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迭代次数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FC-4B09-AC59-9ABD05C08069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标签变化数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Sheet1!$B$2:$B$16</c:f>
              <c:numCache>
                <c:formatCode>General</c:formatCode>
                <c:ptCount val="15"/>
                <c:pt idx="0">
                  <c:v>1253</c:v>
                </c:pt>
                <c:pt idx="1">
                  <c:v>717</c:v>
                </c:pt>
                <c:pt idx="2">
                  <c:v>167</c:v>
                </c:pt>
                <c:pt idx="3">
                  <c:v>45</c:v>
                </c:pt>
                <c:pt idx="4">
                  <c:v>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FC-4B09-AC59-9ABD05C08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11019728"/>
        <c:axId val="1641814208"/>
      </c:lineChart>
      <c:catAx>
        <c:axId val="15110197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641814208"/>
        <c:crosses val="autoZero"/>
        <c:auto val="1"/>
        <c:lblAlgn val="ctr"/>
        <c:lblOffset val="100"/>
        <c:noMultiLvlLbl val="0"/>
      </c:catAx>
      <c:valAx>
        <c:axId val="164181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51101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E568D-AFC9-884E-B20F-F9D0A8BB552D}" type="datetimeFigureOut">
              <a:rPr lang="en-US" smtClean="0"/>
              <a:t>8/2/20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0DC9A-FDD0-BE43-8C54-628EC0660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81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8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46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8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CN"/>
              <a:t>祖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5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CN"/>
              <a:t>祖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0DC9A-FDD0-BE43-8C54-628EC0660B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6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BC46A4F-2F82-F841-A951-D7F7406A5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581400"/>
            <a:ext cx="12192000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B57DB58-34D5-E943-A37F-0F767A2958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3581400"/>
          </a:xfrm>
          <a:prstGeom prst="rect">
            <a:avLst/>
          </a:prstGeom>
          <a:gradFill rotWithShape="0">
            <a:gsLst>
              <a:gs pos="0">
                <a:srgbClr val="60608E"/>
              </a:gs>
              <a:gs pos="100000">
                <a:srgbClr val="8181A8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47BDA3F-DF3A-EA40-AD34-835050F64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295811-A50E-3442-BADD-81F33143F9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7B72FD93-A7BA-F948-8FAB-131446D52F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40F52E9-27AF-854C-A583-0924DC54DF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5B52B58E-065C-FE4C-9677-82E9F7515D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74017BE-8414-5C4E-A8BB-C2EB8FB807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85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EEEA-0A1D-644D-A569-925DA1A5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539E4-950F-E24E-A2D0-766A2B90B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461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05709-3ADD-1D47-9328-BFF2E006B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96400" y="0"/>
            <a:ext cx="27940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1D08C-E00E-AD44-B484-E406FDE72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0"/>
            <a:ext cx="8178800" cy="6553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327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10ED-8CC5-7E43-A112-7E8A6D4A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FD6F-C419-E944-8583-7DAA641C0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948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26BF-33D8-D648-AD42-E7E1671B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6C04D-401A-B04E-B13C-99E713336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57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049A-3EF9-7148-B8CC-55A40657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6822-FAF8-8C4E-8777-D83CC2B7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50800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FABC4-910B-7844-A6C2-192418FAA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0800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71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E2C5-80C0-F648-BFEB-BD1DD39C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552BE-C82F-5344-80A3-09C9C557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534CC-31F6-324F-BD41-9B456E759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3ABAD-1297-3049-AB5A-6CA84E3F1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A7F11-F726-AB4D-801B-63ADE21C3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53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D9C4-17A3-4B47-9F49-B56F24FB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268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50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6470-33FE-BD49-91CA-6AB7CB41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7F6B-7556-2443-9120-B3AEC0C5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3CE5A-E3C2-E340-A807-CCD847F5E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49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E71B-6A0F-B342-B893-3AA5F8A2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833A3-C87C-094E-BB1D-9E43DAE2A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CB520-44BE-7A48-9C4A-84F29983D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418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>
            <a:extLst>
              <a:ext uri="{FF2B5EF4-FFF2-40B4-BE49-F238E27FC236}">
                <a16:creationId xmlns:a16="http://schemas.microsoft.com/office/drawing/2014/main" id="{7E7EDBB9-45DB-8944-A05E-FE6F8C001B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143000"/>
            <a:ext cx="12192000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741B2CE7-B82F-4D4B-970D-092EB2E652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gradFill rotWithShape="0">
            <a:gsLst>
              <a:gs pos="0">
                <a:srgbClr val="60608E"/>
              </a:gs>
              <a:gs pos="100000">
                <a:srgbClr val="8181A8"/>
              </a:gs>
            </a:gsLst>
            <a:path path="rect">
              <a:fillToRect r="100000" b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86AD59B8-1B07-6545-9525-7E1925C18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3600" y="0"/>
            <a:ext cx="9956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E15A3A-F4D6-D941-A571-89EDE3B80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10363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5" name="Picture 11" descr="C:\WINDOWS\Profiles\Arnaud De Bruyn\Application Data\Microsoft\Media Catalog\Downloaded Clips\cl7e\j0315558.jpg">
            <a:extLst>
              <a:ext uri="{FF2B5EF4-FFF2-40B4-BE49-F238E27FC236}">
                <a16:creationId xmlns:a16="http://schemas.microsoft.com/office/drawing/2014/main" id="{D8359B3E-F194-2E43-B4F3-BAD15DE27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52400"/>
            <a:ext cx="1625600" cy="869950"/>
          </a:xfrm>
          <a:prstGeom prst="rect">
            <a:avLst/>
          </a:prstGeom>
          <a:noFill/>
          <a:ln w="9525">
            <a:solidFill>
              <a:srgbClr val="5B5B8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</p:tmplLst>
      </p:bldP>
    </p:bldLst>
  </p:timing>
  <p:txStyles>
    <p:titleStyle>
      <a:lvl1pPr algn="l" rtl="0" fontAlgn="base">
        <a:spcBef>
          <a:spcPct val="0"/>
        </a:spcBef>
        <a:spcAft>
          <a:spcPct val="0"/>
        </a:spcAft>
        <a:defRPr sz="3600" i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EE45563-4DC2-6D40-893B-E26BA2BD80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2171700"/>
            <a:ext cx="10363200" cy="1257300"/>
          </a:xfrm>
        </p:spPr>
        <p:txBody>
          <a:bodyPr/>
          <a:lstStyle/>
          <a:p>
            <a:r>
              <a:rPr lang="en-US" b="1" dirty="0"/>
              <a:t>MapReduce </a:t>
            </a:r>
            <a:r>
              <a:rPr lang="zh-CN" altLang="en-US" b="1" dirty="0"/>
              <a:t>课程设计之</a:t>
            </a:r>
            <a:br>
              <a:rPr lang="en-CN" dirty="0"/>
            </a:br>
            <a:r>
              <a:rPr lang="zh-CN" altLang="en-US" b="1" dirty="0"/>
              <a:t>金庸的江湖</a:t>
            </a:r>
            <a:endParaRPr lang="en-CN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B9FC7065-CCF2-E64E-8495-1B9E45055A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43200" y="4262203"/>
            <a:ext cx="8534400" cy="1752600"/>
          </a:xfrm>
        </p:spPr>
        <p:txBody>
          <a:bodyPr/>
          <a:lstStyle/>
          <a:p>
            <a:r>
              <a:rPr lang="ja-JP" altLang="en-US" sz="2800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黄诗涵 祖东珏</a:t>
            </a:r>
            <a:endParaRPr lang="ja-JP" altLang="en-US" sz="280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 sz="2800">
                <a:latin typeface="SimSun" panose="02010600030101010101" pitchFamily="2" charset="-122"/>
                <a:ea typeface="SimSun" panose="02010600030101010101" pitchFamily="2" charset="-122"/>
              </a:rPr>
              <a:t>计算机科学与技术系</a:t>
            </a:r>
          </a:p>
        </p:txBody>
      </p:sp>
      <p:pic>
        <p:nvPicPr>
          <p:cNvPr id="4" name="图片 14">
            <a:extLst>
              <a:ext uri="{FF2B5EF4-FFF2-40B4-BE49-F238E27FC236}">
                <a16:creationId xmlns:a16="http://schemas.microsoft.com/office/drawing/2014/main" id="{80DD5F50-064B-084B-BFD7-A7E413D9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97" y="4262203"/>
            <a:ext cx="953283" cy="119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7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D323D-62F1-4D24-8657-30AF5CA8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输出截图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9A2CC0-D588-4B0E-99D9-E5AD0F63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39CC68-30C8-4F20-8064-4B203DA1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61786"/>
            <a:ext cx="792590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：同现关系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：特征抽取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人物同现统计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如果两个人在原文的同一段落中出现，则认为两个人发生了一次同现关系。但重复多次出现只计算一次。</a:t>
            </a:r>
            <a:endParaRPr lang="en-US" altLang="zh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输入：任务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的输出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输出格式：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name1,name2  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同现次数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SimSun" panose="02010600030101010101" pitchFamily="2" charset="-122"/>
              </a:rPr>
              <a:t>思路：</a:t>
            </a: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1.</a:t>
            </a:r>
            <a:r>
              <a:rPr lang="zh-CN" altLang="en-US" dirty="0">
                <a:ea typeface="SimSun" panose="02010600030101010101" pitchFamily="2" charset="-122"/>
              </a:rPr>
              <a:t>创建一个</a:t>
            </a:r>
            <a:r>
              <a:rPr lang="en-US" altLang="zh-CN" dirty="0" err="1">
                <a:ea typeface="SimSun" panose="02010600030101010101" pitchFamily="2" charset="-122"/>
              </a:rPr>
              <a:t>hashMap</a:t>
            </a: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2.</a:t>
            </a:r>
            <a:r>
              <a:rPr lang="zh-CN" altLang="en-US" dirty="0">
                <a:ea typeface="SimSun" panose="02010600030101010101" pitchFamily="2" charset="-122"/>
              </a:rPr>
              <a:t>以</a:t>
            </a:r>
            <a:r>
              <a:rPr lang="en-US" altLang="zh-CN" dirty="0">
                <a:ea typeface="SimSun" panose="02010600030101010101" pitchFamily="2" charset="-122"/>
              </a:rPr>
              <a:t>&lt;</a:t>
            </a:r>
            <a:r>
              <a:rPr lang="en-US" altLang="zh-CN" dirty="0" err="1">
                <a:ea typeface="SimSun" panose="02010600030101010101" pitchFamily="2" charset="-122"/>
              </a:rPr>
              <a:t>nameList</a:t>
            </a:r>
            <a:r>
              <a:rPr lang="en-US" altLang="zh-CN" dirty="0">
                <a:ea typeface="SimSun" panose="02010600030101010101" pitchFamily="2" charset="-122"/>
              </a:rPr>
              <a:t>[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],</a:t>
            </a:r>
            <a:r>
              <a:rPr lang="en-US" altLang="zh-CN" dirty="0" err="1">
                <a:ea typeface="SimSun" panose="02010600030101010101" pitchFamily="2" charset="-122"/>
              </a:rPr>
              <a:t>nameList</a:t>
            </a:r>
            <a:r>
              <a:rPr lang="en-US" altLang="zh-CN" dirty="0">
                <a:ea typeface="SimSun" panose="02010600030101010101" pitchFamily="2" charset="-122"/>
              </a:rPr>
              <a:t>[j]&gt;</a:t>
            </a:r>
            <a:r>
              <a:rPr lang="zh-CN" altLang="en-US" dirty="0">
                <a:ea typeface="SimSun" panose="02010600030101010101" pitchFamily="2" charset="-122"/>
              </a:rPr>
              <a:t>为</a:t>
            </a:r>
            <a:r>
              <a:rPr lang="en-US" altLang="zh-CN" dirty="0" err="1">
                <a:ea typeface="SimSun" panose="02010600030101010101" pitchFamily="2" charset="-122"/>
              </a:rPr>
              <a:t>key,put</a:t>
            </a:r>
            <a:r>
              <a:rPr lang="zh-CN" altLang="en-US" dirty="0">
                <a:ea typeface="SimSun" panose="02010600030101010101" pitchFamily="2" charset="-122"/>
              </a:rPr>
              <a:t>到</a:t>
            </a:r>
            <a:r>
              <a:rPr lang="en-US" altLang="zh-CN" dirty="0" err="1">
                <a:ea typeface="SimSun" panose="02010600030101010101" pitchFamily="2" charset="-122"/>
              </a:rPr>
              <a:t>hashMap</a:t>
            </a:r>
            <a:r>
              <a:rPr lang="zh-CN" altLang="en-US" dirty="0">
                <a:ea typeface="SimSun" panose="02010600030101010101" pitchFamily="2" charset="-122"/>
              </a:rPr>
              <a:t>。</a:t>
            </a: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3.</a:t>
            </a:r>
            <a:r>
              <a:rPr lang="zh-CN" altLang="en-US" dirty="0">
                <a:ea typeface="SimSun" panose="02010600030101010101" pitchFamily="2" charset="-122"/>
              </a:rPr>
              <a:t>处理完一行之后将</a:t>
            </a:r>
            <a:r>
              <a:rPr lang="en-US" altLang="zh-CN" dirty="0" err="1">
                <a:ea typeface="SimSun" panose="02010600030101010101" pitchFamily="2" charset="-122"/>
              </a:rPr>
              <a:t>hashMap</a:t>
            </a:r>
            <a:r>
              <a:rPr lang="zh-CN" altLang="en-US" dirty="0">
                <a:ea typeface="SimSun" panose="02010600030101010101" pitchFamily="2" charset="-122"/>
              </a:rPr>
              <a:t>中的键输出到</a:t>
            </a:r>
            <a:r>
              <a:rPr lang="en-US" altLang="zh-CN" dirty="0">
                <a:ea typeface="SimSun" panose="02010600030101010101" pitchFamily="2" charset="-122"/>
              </a:rPr>
              <a:t>reducer,</a:t>
            </a:r>
            <a:r>
              <a:rPr lang="zh-CN" altLang="en-US" dirty="0">
                <a:ea typeface="SimSun" panose="02010600030101010101" pitchFamily="2" charset="-122"/>
              </a:rPr>
              <a:t>这样就不会出现重复的</a:t>
            </a:r>
            <a:r>
              <a:rPr lang="en-US" altLang="zh-CN" dirty="0">
                <a:ea typeface="SimSun" panose="02010600030101010101" pitchFamily="2" charset="-122"/>
              </a:rPr>
              <a:t>&lt;name1,name2&gt;</a:t>
            </a:r>
            <a:r>
              <a:rPr lang="zh-CN" altLang="en-US" dirty="0">
                <a:ea typeface="SimSun" panose="02010600030101010101" pitchFamily="2" charset="-122"/>
              </a:rPr>
              <a:t>组合</a:t>
            </a: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伪代码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B995F0-5682-4D02-9CB4-2B221C46461D}"/>
              </a:ext>
            </a:extLst>
          </p:cNvPr>
          <p:cNvSpPr txBox="1">
            <a:spLocks/>
          </p:cNvSpPr>
          <p:nvPr/>
        </p:nvSpPr>
        <p:spPr bwMode="auto">
          <a:xfrm>
            <a:off x="2133600" y="0"/>
            <a:ext cx="9956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伪代码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A3899C5A-076E-44B7-90BE-F5216622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BCCE9E28-AB43-48DE-9911-89FBA23CBEA0}"/>
              </a:ext>
            </a:extLst>
          </p:cNvPr>
          <p:cNvSpPr txBox="1">
            <a:spLocks/>
          </p:cNvSpPr>
          <p:nvPr/>
        </p:nvSpPr>
        <p:spPr bwMode="auto">
          <a:xfrm>
            <a:off x="609600" y="1323975"/>
            <a:ext cx="10363200" cy="585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Mapper:  Object key ,  Text value</a:t>
            </a: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1: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 line</a:t>
            </a: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2: 	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hashMap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∅</a:t>
            </a:r>
            <a:endParaRPr lang="en-US" altLang="zh-CN" sz="2000" i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3:    for(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=0 to n-1 )</a:t>
            </a: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   for(j=0 to n-1)</a:t>
            </a: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	     if (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≠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j )</a:t>
            </a: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Hashmap.put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&lt;name[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],name[j]&gt;,value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4:   for all keys in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hashMap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Context.write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hashmap.key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, 1  )</a:t>
            </a:r>
          </a:p>
          <a:p>
            <a:pPr marL="457200" lvl="1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Reducer: </a:t>
            </a:r>
          </a:p>
          <a:p>
            <a:pPr marL="457200" lvl="1" indent="0"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	frequency=0</a:t>
            </a:r>
          </a:p>
          <a:p>
            <a:pPr marL="914400" lvl="2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value : values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lvl="2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frequency++</a:t>
            </a:r>
          </a:p>
          <a:p>
            <a:pPr marL="914400" lvl="2" indent="0">
              <a:buNone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Context.write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(key ,  frequency)</a:t>
            </a:r>
          </a:p>
          <a:p>
            <a:pPr marL="1371600" lvl="3" indent="0">
              <a:buNone/>
            </a:pPr>
            <a:endParaRPr lang="en-US" altLang="zh-CN" dirty="0"/>
          </a:p>
          <a:p>
            <a:pPr marL="1371600" lvl="3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458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D323D-62F1-4D24-8657-30AF5CA8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输出截图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9A2CC0-D588-4B0E-99D9-E5AD0F63B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4A0CD-6287-4748-9B57-7A219E27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794495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4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：特征归一化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：特征归一化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将同现次数转换为同现概率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输入：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&lt;name1,name2&gt; 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freq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输出：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name [name1,p1|name2,p2|···|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]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ja-JP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SimSun" panose="02010600030101010101" pitchFamily="2" charset="-122"/>
              </a:rPr>
              <a:t>思路：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ea typeface="SimSun" panose="02010600030101010101" pitchFamily="2" charset="-122"/>
              </a:rPr>
              <a:t>在</a:t>
            </a:r>
            <a:r>
              <a:rPr lang="en-US" altLang="zh-CN" dirty="0">
                <a:ea typeface="SimSun" panose="02010600030101010101" pitchFamily="2" charset="-122"/>
              </a:rPr>
              <a:t>mapper</a:t>
            </a:r>
            <a:r>
              <a:rPr lang="zh-CN" altLang="en-US" dirty="0">
                <a:ea typeface="SimSun" panose="02010600030101010101" pitchFamily="2" charset="-122"/>
              </a:rPr>
              <a:t>中将</a:t>
            </a:r>
            <a:r>
              <a:rPr lang="en-US" altLang="zh-CN" dirty="0">
                <a:ea typeface="SimSun" panose="02010600030101010101" pitchFamily="2" charset="-122"/>
              </a:rPr>
              <a:t>&lt;name1,name2&gt;</a:t>
            </a:r>
            <a:r>
              <a:rPr lang="zh-CN" altLang="en-US" dirty="0">
                <a:ea typeface="SimSun" panose="02010600030101010101" pitchFamily="2" charset="-122"/>
              </a:rPr>
              <a:t>  </a:t>
            </a:r>
            <a:r>
              <a:rPr lang="en-US" altLang="zh-CN" dirty="0" err="1">
                <a:ea typeface="SimSun" panose="02010600030101010101" pitchFamily="2" charset="-122"/>
              </a:rPr>
              <a:t>freq</a:t>
            </a:r>
            <a:r>
              <a:rPr lang="zh-CN" altLang="en-US" dirty="0">
                <a:ea typeface="SimSun" panose="02010600030101010101" pitchFamily="2" charset="-122"/>
              </a:rPr>
              <a:t>拆分为</a:t>
            </a:r>
            <a:r>
              <a:rPr lang="en-US" altLang="zh-CN" dirty="0">
                <a:ea typeface="SimSun" panose="02010600030101010101" pitchFamily="2" charset="-122"/>
              </a:rPr>
              <a:t>name1  &lt;name2,freq&gt;</a:t>
            </a:r>
          </a:p>
          <a:p>
            <a:pPr marL="457200" indent="-457200">
              <a:buAutoNum type="arabicPeriod"/>
            </a:pPr>
            <a:r>
              <a:rPr lang="zh-CN" altLang="en-US" dirty="0">
                <a:ea typeface="SimSun" panose="02010600030101010101" pitchFamily="2" charset="-122"/>
              </a:rPr>
              <a:t>将</a:t>
            </a:r>
            <a:r>
              <a:rPr lang="en-US" altLang="zh-CN" dirty="0">
                <a:ea typeface="SimSun" panose="02010600030101010101" pitchFamily="2" charset="-122"/>
              </a:rPr>
              <a:t>name1</a:t>
            </a:r>
            <a:r>
              <a:rPr lang="zh-CN" altLang="en-US" dirty="0">
                <a:ea typeface="SimSun" panose="02010600030101010101" pitchFamily="2" charset="-122"/>
              </a:rPr>
              <a:t>作为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，</a:t>
            </a:r>
            <a:r>
              <a:rPr lang="en-US" altLang="zh-CN" dirty="0">
                <a:ea typeface="SimSun" panose="02010600030101010101" pitchFamily="2" charset="-122"/>
              </a:rPr>
              <a:t>&lt;name2,freq&gt;</a:t>
            </a:r>
            <a:r>
              <a:rPr lang="zh-CN" altLang="en-US" dirty="0">
                <a:ea typeface="SimSun" panose="02010600030101010101" pitchFamily="2" charset="-122"/>
              </a:rPr>
              <a:t>作为</a:t>
            </a:r>
            <a:r>
              <a:rPr lang="en-US" altLang="zh-CN" dirty="0">
                <a:ea typeface="SimSun" panose="02010600030101010101" pitchFamily="2" charset="-122"/>
              </a:rPr>
              <a:t>value</a:t>
            </a:r>
            <a:r>
              <a:rPr lang="zh-CN" altLang="en-US" dirty="0">
                <a:ea typeface="SimSun" panose="02010600030101010101" pitchFamily="2" charset="-122"/>
              </a:rPr>
              <a:t>输出到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</a:p>
          <a:p>
            <a:pPr marL="457200" indent="-457200">
              <a:buAutoNum type="arabicPeriod"/>
            </a:pPr>
            <a:r>
              <a:rPr lang="zh-CN" altLang="en-US" dirty="0">
                <a:ea typeface="SimSun" panose="02010600030101010101" pitchFamily="2" charset="-122"/>
              </a:rPr>
              <a:t>所有以</a:t>
            </a:r>
            <a:r>
              <a:rPr lang="en-US" altLang="zh-CN" dirty="0">
                <a:ea typeface="SimSun" panose="02010600030101010101" pitchFamily="2" charset="-122"/>
              </a:rPr>
              <a:t>name1</a:t>
            </a:r>
            <a:r>
              <a:rPr lang="zh-CN" altLang="en-US" dirty="0">
                <a:ea typeface="SimSun" panose="02010600030101010101" pitchFamily="2" charset="-122"/>
              </a:rPr>
              <a:t>为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的同现关系会被自动分配到同一个</a:t>
            </a:r>
            <a:r>
              <a:rPr lang="en-US" altLang="zh-CN" dirty="0">
                <a:ea typeface="SimSun" panose="02010600030101010101" pitchFamily="2" charset="-122"/>
              </a:rPr>
              <a:t>reducer</a:t>
            </a:r>
          </a:p>
          <a:p>
            <a:pPr marL="457200" indent="-457200"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Reducer</a:t>
            </a:r>
            <a:r>
              <a:rPr lang="zh-CN" altLang="en-US" dirty="0">
                <a:ea typeface="SimSun" panose="02010600030101010101" pitchFamily="2" charset="-122"/>
              </a:rPr>
              <a:t>中统计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其他人名的同现次数之和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Freq[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]/sum</a:t>
            </a:r>
            <a:r>
              <a:rPr lang="zh-CN" altLang="en-US" dirty="0">
                <a:ea typeface="SimSun" panose="02010600030101010101" pitchFamily="2" charset="-122"/>
              </a:rPr>
              <a:t>就是</a:t>
            </a:r>
            <a:r>
              <a:rPr lang="en-US" altLang="zh-CN" dirty="0">
                <a:ea typeface="SimSun" panose="02010600030101010101" pitchFamily="2" charset="-122"/>
              </a:rPr>
              <a:t>name[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]</a:t>
            </a:r>
            <a:r>
              <a:rPr lang="zh-CN" altLang="en-US" dirty="0">
                <a:ea typeface="SimSun" panose="02010600030101010101" pitchFamily="2" charset="-122"/>
              </a:rPr>
              <a:t>关于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的同现概率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伪代码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apper: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name1,name2=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key.split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(“,”)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context.write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(name1,&lt;name2,value&gt;)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Reducer: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value:values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add value to sum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value:values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]=value/sum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cache=[name[1],p[1]|…| name[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],p[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]|…]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context,write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(key, cache)</a:t>
            </a: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0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D323D-62F1-4D24-8657-30AF5CA8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输出截图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CEB065-3F23-446F-8225-A36F4513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471179"/>
            <a:ext cx="7887801" cy="4134427"/>
          </a:xfrm>
        </p:spPr>
      </p:pic>
    </p:spTree>
    <p:extLst>
      <p:ext uri="{BB962C8B-B14F-4D97-AF65-F5344CB8AC3E}">
        <p14:creationId xmlns:p14="http://schemas.microsoft.com/office/powerpoint/2010/main" val="90888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：特征归一化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——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将同现次数转换为同现概率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输入：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&lt;name1,name2&gt; 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freq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输出：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name [name1,p1|name2,p2|···|</a:t>
            </a:r>
            <a:r>
              <a:rPr lang="en-US" altLang="zh-CN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]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ja-JP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SimSun" panose="02010600030101010101" pitchFamily="2" charset="-122"/>
              </a:rPr>
              <a:t>思路：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ea typeface="SimSun" panose="02010600030101010101" pitchFamily="2" charset="-122"/>
              </a:rPr>
              <a:t>将</a:t>
            </a:r>
            <a:r>
              <a:rPr lang="en-US" altLang="zh-CN" dirty="0">
                <a:ea typeface="SimSun" panose="02010600030101010101" pitchFamily="2" charset="-122"/>
              </a:rPr>
              <a:t>name1, name2</a:t>
            </a:r>
            <a:r>
              <a:rPr lang="zh-CN" altLang="en-US" dirty="0">
                <a:ea typeface="SimSun" panose="02010600030101010101" pitchFamily="2" charset="-122"/>
              </a:rPr>
              <a:t>作为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，</a:t>
            </a:r>
            <a:r>
              <a:rPr lang="en-US" altLang="zh-CN" dirty="0" err="1">
                <a:ea typeface="SimSun" panose="02010600030101010101" pitchFamily="2" charset="-122"/>
              </a:rPr>
              <a:t>freq</a:t>
            </a:r>
            <a:r>
              <a:rPr lang="zh-CN" altLang="en-US" dirty="0">
                <a:ea typeface="SimSun" panose="02010600030101010101" pitchFamily="2" charset="-122"/>
              </a:rPr>
              <a:t>作为</a:t>
            </a:r>
            <a:r>
              <a:rPr lang="en-US" altLang="zh-CN" dirty="0">
                <a:ea typeface="SimSun" panose="02010600030101010101" pitchFamily="2" charset="-122"/>
              </a:rPr>
              <a:t>value</a:t>
            </a:r>
            <a:r>
              <a:rPr lang="zh-CN" altLang="en-US" dirty="0">
                <a:ea typeface="SimSun" panose="02010600030101010101" pitchFamily="2" charset="-122"/>
              </a:rPr>
              <a:t>输出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dirty="0" err="1">
                <a:ea typeface="SimSun" panose="02010600030101010101" pitchFamily="2" charset="-122"/>
              </a:rPr>
              <a:t>Partitioner</a:t>
            </a:r>
            <a:r>
              <a:rPr lang="zh-CN" altLang="en-US" dirty="0">
                <a:ea typeface="SimSun" panose="02010600030101010101" pitchFamily="2" charset="-122"/>
              </a:rPr>
              <a:t>中将</a:t>
            </a:r>
            <a:r>
              <a:rPr lang="en-US" altLang="zh-CN" dirty="0">
                <a:ea typeface="SimSun" panose="02010600030101010101" pitchFamily="2" charset="-122"/>
              </a:rPr>
              <a:t>name1</a:t>
            </a:r>
            <a:r>
              <a:rPr lang="zh-CN" altLang="en-US" dirty="0">
                <a:ea typeface="SimSun" panose="02010600030101010101" pitchFamily="2" charset="-122"/>
              </a:rPr>
              <a:t>作为划分依据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r>
              <a:rPr lang="en-US" altLang="zh-CN" dirty="0">
                <a:ea typeface="SimSun" panose="02010600030101010101" pitchFamily="2" charset="-122"/>
              </a:rPr>
              <a:t>Reducer</a:t>
            </a:r>
            <a:r>
              <a:rPr lang="zh-CN" altLang="en-US" dirty="0">
                <a:ea typeface="SimSun" panose="02010600030101010101" pitchFamily="2" charset="-122"/>
              </a:rPr>
              <a:t>中统计其他人名的同现次数之和</a:t>
            </a:r>
            <a:r>
              <a:rPr lang="en-US" altLang="zh-CN" dirty="0">
                <a:ea typeface="SimSun" panose="02010600030101010101" pitchFamily="2" charset="-122"/>
              </a:rPr>
              <a:t>sum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ea typeface="SimSun" panose="02010600030101010101" pitchFamily="2" charset="-122"/>
              </a:rPr>
              <a:t>freq</a:t>
            </a:r>
            <a:r>
              <a:rPr lang="en-US" altLang="zh-CN" dirty="0">
                <a:ea typeface="SimSun" panose="02010600030101010101" pitchFamily="2" charset="-122"/>
              </a:rPr>
              <a:t>[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]/sum</a:t>
            </a:r>
            <a:r>
              <a:rPr lang="zh-CN" altLang="en-US" dirty="0">
                <a:ea typeface="SimSun" panose="02010600030101010101" pitchFamily="2" charset="-122"/>
              </a:rPr>
              <a:t>即为</a:t>
            </a:r>
            <a:r>
              <a:rPr lang="en-US" altLang="zh-CN" dirty="0">
                <a:ea typeface="SimSun" panose="02010600030101010101" pitchFamily="2" charset="-122"/>
              </a:rPr>
              <a:t>name[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]</a:t>
            </a:r>
            <a:r>
              <a:rPr lang="zh-CN" altLang="en-US" dirty="0">
                <a:ea typeface="SimSun" panose="02010600030101010101" pitchFamily="2" charset="-122"/>
              </a:rPr>
              <a:t>关于</a:t>
            </a:r>
            <a:r>
              <a:rPr lang="en-US" altLang="zh-CN" dirty="0">
                <a:ea typeface="SimSun" panose="02010600030101010101" pitchFamily="2" charset="-122"/>
              </a:rPr>
              <a:t>key</a:t>
            </a:r>
            <a:r>
              <a:rPr lang="zh-CN" altLang="en-US" dirty="0">
                <a:ea typeface="SimSun" panose="02010600030101010101" pitchFamily="2" charset="-122"/>
              </a:rPr>
              <a:t>的同现概率</a:t>
            </a:r>
            <a:endParaRPr lang="en-US" altLang="zh-CN" dirty="0">
              <a:ea typeface="SimSun" panose="02010600030101010101" pitchFamily="2" charset="-122"/>
            </a:endParaRPr>
          </a:p>
          <a:p>
            <a:pPr marL="457200" indent="-457200">
              <a:buAutoNum type="arabicPeriod"/>
            </a:pP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伪代码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5581EA-6786-FB4C-AC54-2895E682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92" y="1475772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apper: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name1,name2=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key.split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(“,”)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context.write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(name1,&lt;name2,value&gt;)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Reducer: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cache=[name[1],p[1]|…| name[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],p[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]|…]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value:values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add value to sum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store name[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],value in cache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name[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], 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 in cache: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]=p[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]/sum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context,write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(key, cache)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02046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阶段一：</a:t>
            </a:r>
            <a:r>
              <a:rPr lang="zh-CN" altLang="en-CN" sz="2000" dirty="0">
                <a:latin typeface="SimSun" panose="02010600030101010101" pitchFamily="2" charset="-122"/>
                <a:ea typeface="SimSun" panose="02010600030101010101" pitchFamily="2" charset="-122"/>
              </a:rPr>
              <a:t>预处理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PageRankInit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添加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初始值为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1.0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统计节点数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使用内置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Counter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统计节点数量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预处理输出作为第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次迭代结果：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2C7F0C-1E51-A445-BFFC-70D87833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09325"/>
            <a:ext cx="6697980" cy="30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3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目录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r>
              <a:rPr lang="ja-JP" altLang="en-CN">
                <a:latin typeface="SimSun" panose="02010600030101010101" pitchFamily="2" charset="-122"/>
                <a:ea typeface="SimSun" panose="02010600030101010101" pitchFamily="2" charset="-122"/>
              </a:rPr>
              <a:t>主要工作内容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与分工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数据预处理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ja-JP" altLang="en-US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特征抽取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人物同现统计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ja-JP" altLang="en-US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特征处理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人物关系图构建与特征归一化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祖东珏分别独立完成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数据分析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基于人物关系图的 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计算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白晋斌基础算法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祖东珏优化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ja-JP" altLang="en-US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数据分析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在人物关系图上的标签传播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种算法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去掉部分词汇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设置</a:t>
            </a:r>
            <a:r>
              <a:rPr lang="ja-JP" altLang="en-CN">
                <a:latin typeface="SimSun" panose="02010600030101010101" pitchFamily="2" charset="-122"/>
                <a:ea typeface="SimSun" panose="02010600030101010101" pitchFamily="2" charset="-122"/>
              </a:rPr>
              <a:t>终止迭代条件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3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性能统计与分析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Task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分析结果整理 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实验报告总结与整理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b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90C0DBBE-8117-D64C-9826-2027F0C4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"/>
    </mc:Choice>
    <mc:Fallback xmlns="">
      <p:transition spd="slow" advTm="26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阶段二：迭代计算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PageRankIter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Input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：上一轮迭代结果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name	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name1,p1|name2,p2|···|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Mapper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维护表结构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name	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name1,p1|name2,p2|···|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更新节点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值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for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in (1, k)</a:t>
            </a: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write&lt;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namei,pi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*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&gt;</a:t>
            </a:r>
          </a:p>
          <a:p>
            <a:pPr marL="0" indent="0">
              <a:buNone/>
            </a:pP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阶段二：迭代计算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PageRankIter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Reducer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将链入节点的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值累加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for value: values</a:t>
            </a: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rankSum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+= value</a:t>
            </a: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根据预先设定的阻尼因子和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rankSum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计算出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newPageRank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newPageRank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= (1-d)/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nodeNum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+ d*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rankSum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Output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更新当前节点的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值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name	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newpagerank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name1,p1|name2,p2|···|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4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阶段三：输出结果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PageRankViewer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Input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Unsorted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name	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	name1,p1|name2,p2|···|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namek,pk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Mapper</a:t>
            </a: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write&lt;-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pageRank,name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&gt;</a:t>
            </a:r>
          </a:p>
          <a:p>
            <a:pPr marL="0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通过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相反数作为主键，实现按照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降序排列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Reducer</a:t>
            </a: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write&lt;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name,pageRank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&gt;</a:t>
            </a: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Output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Sorted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name,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4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47800"/>
            <a:ext cx="7951808" cy="5105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数据预处理阶段，统计出节点个数，作为参数传递给迭代计算过程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通过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hadoop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内置计数器实现根据收敛</a:t>
            </a:r>
            <a:r>
              <a:rPr lang="zh-CN" altLang="en-CN" sz="2000" dirty="0">
                <a:latin typeface="SimSun" panose="02010600030101010101" pitchFamily="2" charset="-122"/>
                <a:ea typeface="SimSun" panose="02010600030101010101" pitchFamily="2" charset="-122"/>
              </a:rPr>
              <a:t>阀值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自动停止迭代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Reduce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阶段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维护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maxDelta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，保存最大的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变化值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algn="ctr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Cleanup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阶段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将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maxDelta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是否小于预设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delta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，若大于则将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Counter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增加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algn="ctr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C4CAD8-500C-B84E-A8CD-3FF4A16C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50" y="5242647"/>
            <a:ext cx="6147508" cy="1154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E3375C-ECD4-C941-9B8F-11D995BE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550" y="3288440"/>
            <a:ext cx="5352221" cy="10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D1C1-B3AD-0242-9C24-817A1A1E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AE15-5F6C-9843-8B9E-23EA87A8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47800"/>
            <a:ext cx="7951808" cy="5105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Main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函数在调度时，在每个任务结束后，根据任务对应的标志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delta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的计数器值决定当前是否继续迭代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最终效果，初始</a:t>
            </a:r>
            <a:r>
              <a:rPr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pagerank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为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1.0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，收敛阀值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0.01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时：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阻尼系数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0.8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，迭代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31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次收敛，耗时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11m24s</a:t>
            </a: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阻尼系数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0.85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，迭代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40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次收敛，耗时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13m51s</a:t>
            </a: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阻尼系数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0.88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，迭代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48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次收敛，耗时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17m1s</a:t>
            </a: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阻尼系数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0.9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，迭代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56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次收敛，耗时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28m9s</a:t>
            </a:r>
          </a:p>
          <a:p>
            <a:pPr marL="0" indent="0"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对比不同阻尼系数下结果差异不大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E9DF27-AA87-0140-B8F6-AC4B5B41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87" y="1597808"/>
            <a:ext cx="2550226" cy="4805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F582A-8746-8544-9575-F03F0B30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196074"/>
            <a:ext cx="8061587" cy="9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：基于人物关系图的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PageRank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6BD6C3B-9FB1-5E48-B718-43B727ABDA5F}"/>
              </a:ext>
            </a:extLst>
          </p:cNvPr>
          <p:cNvGrpSpPr/>
          <p:nvPr/>
        </p:nvGrpSpPr>
        <p:grpSpPr>
          <a:xfrm>
            <a:off x="5894891" y="2179967"/>
            <a:ext cx="5777820" cy="3662038"/>
            <a:chOff x="7112000" y="1286832"/>
            <a:chExt cx="5010378" cy="36620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6210388-BD4A-0645-AD6C-E5A3DF361C27}"/>
                </a:ext>
              </a:extLst>
            </p:cNvPr>
            <p:cNvSpPr/>
            <p:nvPr/>
          </p:nvSpPr>
          <p:spPr>
            <a:xfrm>
              <a:off x="7112000" y="1286832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数据预处理</a:t>
              </a:r>
              <a:r>
                <a:rPr lang="zh-CN" altLang="en-US" sz="1000" dirty="0"/>
                <a:t>：</a:t>
              </a:r>
              <a:r>
                <a:rPr lang="ja-JP" altLang="en-US" sz="1000"/>
                <a:t>设定</a:t>
              </a:r>
              <a:r>
                <a:rPr lang="en-US" altLang="ja-JP" sz="1000" dirty="0"/>
                <a:t>PageRank</a:t>
              </a:r>
              <a:r>
                <a:rPr lang="ja-JP" altLang="en-US" sz="1000"/>
                <a:t>初始值为</a:t>
              </a:r>
              <a:r>
                <a:rPr lang="en-US" altLang="zh-CN" sz="1000" dirty="0"/>
                <a:t>1/</a:t>
              </a:r>
              <a:r>
                <a:rPr lang="ja-JP" altLang="en-US" sz="1000"/>
                <a:t>总人数</a:t>
              </a:r>
              <a:endParaRPr lang="en-US" altLang="ja-JP" sz="1000" dirty="0"/>
            </a:p>
            <a:p>
              <a:pPr algn="ctr"/>
              <a:r>
                <a:rPr lang="ja-JP" altLang="en-US" sz="1000"/>
                <a:t>数据初始化为</a:t>
              </a:r>
              <a:r>
                <a:rPr lang="en-US" altLang="ja-JP" sz="1000" dirty="0"/>
                <a:t>:</a:t>
              </a:r>
              <a:r>
                <a:rPr lang="zh-CN" altLang="en-US" sz="1000" dirty="0"/>
                <a:t>人名    </a:t>
              </a:r>
              <a:r>
                <a:rPr lang="en-US" altLang="zh-CN" sz="1000" dirty="0"/>
                <a:t>PageRank</a:t>
              </a:r>
              <a:r>
                <a:rPr lang="zh-CN" altLang="en-US" sz="1000" dirty="0"/>
                <a:t>初始值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F433FD4-32ED-7640-9C4F-780AE58FC60C}"/>
                </a:ext>
              </a:extLst>
            </p:cNvPr>
            <p:cNvSpPr/>
            <p:nvPr/>
          </p:nvSpPr>
          <p:spPr>
            <a:xfrm>
              <a:off x="7112000" y="2110268"/>
              <a:ext cx="5003948" cy="96254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迭代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en-US" altLang="zh-CN" sz="1000" dirty="0"/>
                <a:t>Map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：人名</a:t>
              </a:r>
              <a:r>
                <a:rPr lang="en-US" altLang="zh-CN" sz="1000" dirty="0"/>
                <a:t>k</a:t>
              </a:r>
              <a:r>
                <a:rPr lang="zh-CN" altLang="en-US" sz="1000" dirty="0"/>
                <a:t>    </a:t>
              </a:r>
              <a:r>
                <a:rPr lang="en-US" altLang="zh-CN" sz="1000" dirty="0"/>
                <a:t>&amp;PageRank</a:t>
              </a:r>
              <a:r>
                <a:rPr lang="zh-CN" altLang="en-US" sz="1000" dirty="0"/>
                <a:t>初始值*权重</a:t>
              </a:r>
              <a:r>
                <a:rPr lang="en-US" altLang="zh-CN" sz="1000" dirty="0"/>
                <a:t>k</a:t>
              </a:r>
            </a:p>
            <a:p>
              <a:r>
                <a:rPr lang="zh-CN" altLang="en-US" sz="1000" dirty="0"/>
                <a:t>                  人名    </a:t>
              </a:r>
              <a:r>
                <a:rPr lang="en-US" altLang="zh-CN" sz="1000" dirty="0"/>
                <a:t>PageRank</a:t>
              </a:r>
              <a:r>
                <a:rPr lang="zh-CN" altLang="en-US" sz="1000" dirty="0"/>
                <a:t>初始值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  <a:p>
              <a:r>
                <a:rPr lang="en-US" altLang="zh-CN" sz="1000" dirty="0"/>
                <a:t>Reduce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en-US" altLang="ja-JP" sz="1000" dirty="0"/>
                <a:t>                  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    </a:t>
              </a:r>
              <a:r>
                <a:rPr lang="ja-JP" altLang="en-US" sz="1000"/>
                <a:t>传递值求和*</a:t>
              </a:r>
              <a:r>
                <a:rPr lang="en-US" altLang="ja-JP" sz="1000" dirty="0"/>
                <a:t>0.8</a:t>
              </a:r>
              <a:r>
                <a:rPr lang="ja-JP" altLang="en-US" sz="1000"/>
                <a:t>阻尼</a:t>
              </a:r>
              <a:r>
                <a:rPr lang="en-US" altLang="ja-JP" sz="1000" dirty="0"/>
                <a:t>+0.2*1/</a:t>
              </a:r>
              <a:r>
                <a:rPr lang="ja-JP" altLang="en-US" sz="1000"/>
                <a:t>总人数</a:t>
              </a:r>
              <a:r>
                <a:rPr lang="en-US" altLang="ja-JP" sz="1000" dirty="0"/>
                <a:t>    [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1|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2|…] </a:t>
              </a:r>
              <a:endParaRPr lang="en-CN" sz="1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66CCD5-AD1F-FA45-9E8C-DE6301ACE28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9613974" y="1683488"/>
              <a:ext cx="0" cy="426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9EA07192-734C-E34A-BA82-3DFA89A82E51}"/>
                </a:ext>
              </a:extLst>
            </p:cNvPr>
            <p:cNvSpPr/>
            <p:nvPr/>
          </p:nvSpPr>
          <p:spPr>
            <a:xfrm>
              <a:off x="7464056" y="3499589"/>
              <a:ext cx="4312696" cy="625844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是否达到</a:t>
              </a:r>
              <a:r>
                <a:rPr lang="ja-JP" altLang="en-US" sz="1000"/>
                <a:t>预定迭代次数</a:t>
              </a:r>
              <a:endParaRPr lang="en-CN" sz="1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E1F044-DC3B-B546-B836-D72585FC0C3F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9613974" y="3072809"/>
              <a:ext cx="6430" cy="426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A98E7335-7C8A-C84F-A283-06AAF2695AD6}"/>
                </a:ext>
              </a:extLst>
            </p:cNvPr>
            <p:cNvCxnSpPr>
              <a:stCxn id="12" idx="1"/>
              <a:endCxn id="8" idx="1"/>
            </p:cNvCxnSpPr>
            <p:nvPr/>
          </p:nvCxnSpPr>
          <p:spPr>
            <a:xfrm rot="10800000">
              <a:off x="7112000" y="2591539"/>
              <a:ext cx="352056" cy="1220972"/>
            </a:xfrm>
            <a:prstGeom prst="curvedConnector3">
              <a:avLst>
                <a:gd name="adj1" fmla="val 276678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37EE6BC-4118-934D-AC2A-8F5F0182EB0F}"/>
                </a:ext>
              </a:extLst>
            </p:cNvPr>
            <p:cNvSpPr/>
            <p:nvPr/>
          </p:nvSpPr>
          <p:spPr>
            <a:xfrm>
              <a:off x="7118430" y="4552214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000"/>
                <a:t>终止处理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pPr algn="ctr"/>
              <a:r>
                <a:rPr lang="zh-CN" altLang="en-US" sz="1000" dirty="0"/>
                <a:t>人名</a:t>
              </a:r>
              <a:r>
                <a:rPr lang="en-US" altLang="zh-CN" sz="1000" dirty="0"/>
                <a:t>k</a:t>
              </a:r>
              <a:r>
                <a:rPr lang="zh-CN" altLang="en-US" sz="1000" dirty="0"/>
                <a:t>    </a:t>
              </a:r>
              <a:r>
                <a:rPr lang="en-US" altLang="zh-CN" sz="1000" dirty="0"/>
                <a:t>PageRank</a:t>
              </a:r>
              <a:r>
                <a:rPr lang="ja-JP" altLang="en-US" sz="1000"/>
                <a:t>终止</a:t>
              </a:r>
              <a:r>
                <a:rPr lang="zh-CN" altLang="en-US" sz="1000" dirty="0"/>
                <a:t>值</a:t>
              </a:r>
              <a:endParaRPr lang="en-CN" sz="10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CDAAB5A-532B-5449-A9F3-8393889F16BA}"/>
                </a:ext>
              </a:extLst>
            </p:cNvPr>
            <p:cNvCxnSpPr>
              <a:cxnSpLocks/>
              <a:stCxn id="12" idx="2"/>
              <a:endCxn id="29" idx="0"/>
            </p:cNvCxnSpPr>
            <p:nvPr/>
          </p:nvCxnSpPr>
          <p:spPr>
            <a:xfrm>
              <a:off x="9620404" y="4125433"/>
              <a:ext cx="0" cy="426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4C7D3EA-22B4-1C40-82AA-87B07760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" y="1709627"/>
            <a:ext cx="4332974" cy="22563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C13269-8B29-E942-815D-684A3F4FF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29" y="3910955"/>
            <a:ext cx="4312696" cy="22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34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：在人物关系图上的标签传播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04F76-A22C-9C4B-8EB6-E52B39E495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31" y="3965944"/>
            <a:ext cx="4332974" cy="21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4C959-CA4E-1A43-9969-96078B000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" y="1709627"/>
            <a:ext cx="4332974" cy="22563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1C1475-D4CE-F245-A3FE-A9EEA349AEA4}"/>
              </a:ext>
            </a:extLst>
          </p:cNvPr>
          <p:cNvGrpSpPr/>
          <p:nvPr/>
        </p:nvGrpSpPr>
        <p:grpSpPr>
          <a:xfrm>
            <a:off x="5770879" y="2239140"/>
            <a:ext cx="5284366" cy="3654820"/>
            <a:chOff x="7029552" y="1294050"/>
            <a:chExt cx="5284366" cy="36548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C58A18-3706-7A40-A923-132C30583DAF}"/>
                </a:ext>
              </a:extLst>
            </p:cNvPr>
            <p:cNvSpPr/>
            <p:nvPr/>
          </p:nvSpPr>
          <p:spPr>
            <a:xfrm>
              <a:off x="7169761" y="1294050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数据预处理</a:t>
              </a:r>
              <a:r>
                <a:rPr lang="zh-CN" altLang="en-US" sz="1000" dirty="0"/>
                <a:t>：</a:t>
              </a:r>
              <a:r>
                <a:rPr lang="ja-JP" altLang="en-US" sz="1000"/>
                <a:t>对每个人名，以自己的名字为标签进行初始值</a:t>
              </a:r>
              <a:endParaRPr lang="en-US" altLang="ja-JP" sz="1000" dirty="0"/>
            </a:p>
            <a:p>
              <a:pPr algn="ctr"/>
              <a:r>
                <a:rPr lang="ja-JP" altLang="en-US" sz="1000"/>
                <a:t>数据初始化为</a:t>
              </a:r>
              <a:r>
                <a:rPr lang="en-US" altLang="ja-JP" sz="1000" dirty="0"/>
                <a:t>:</a:t>
              </a:r>
              <a:r>
                <a:rPr lang="zh-CN" altLang="en-US" sz="1000" dirty="0"/>
                <a:t> 人名    标签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B30A4E8-E7A2-2646-9C73-6C5B9B95AA3F}"/>
                </a:ext>
              </a:extLst>
            </p:cNvPr>
            <p:cNvSpPr/>
            <p:nvPr/>
          </p:nvSpPr>
          <p:spPr>
            <a:xfrm>
              <a:off x="7029552" y="2129157"/>
              <a:ext cx="5284366" cy="96254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迭代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en-US" altLang="zh-CN" sz="1000" dirty="0"/>
                <a:t>Map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：人名	</a:t>
              </a:r>
              <a:r>
                <a:rPr lang="en-US" altLang="zh-CN" sz="1000" dirty="0"/>
                <a:t>   </a:t>
              </a:r>
              <a:r>
                <a:rPr lang="zh-CN" altLang="en-US" sz="1000" dirty="0"/>
                <a:t>权重最大的标签</a:t>
              </a:r>
              <a:r>
                <a:rPr lang="en-US" altLang="zh-CN" sz="1000" dirty="0"/>
                <a:t>    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  <a:p>
              <a:r>
                <a:rPr lang="en-US" altLang="zh-CN" sz="1000" dirty="0"/>
                <a:t>                 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k    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&amp;</a:t>
              </a:r>
              <a:r>
                <a:rPr lang="zh-CN" altLang="en-US" sz="1000" dirty="0"/>
                <a:t>累计权重最大的标签 </a:t>
              </a:r>
              <a:endParaRPr lang="en-US" altLang="zh-CN" sz="1000" dirty="0"/>
            </a:p>
            <a:p>
              <a:r>
                <a:rPr lang="en-US" altLang="zh-CN" sz="1000" dirty="0"/>
                <a:t>Reduce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zh-CN" altLang="en-US" sz="1000" dirty="0"/>
                <a:t>                 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k</a:t>
              </a:r>
              <a:r>
                <a:rPr lang="zh-CN" altLang="en-US" sz="1000" dirty="0"/>
                <a:t>     </a:t>
              </a:r>
              <a:r>
                <a:rPr lang="ja-JP" altLang="en-US" sz="1000"/>
                <a:t>标签</a:t>
              </a:r>
              <a:r>
                <a:rPr lang="zh-CN" altLang="en-US" sz="1000" dirty="0"/>
                <a:t>    </a:t>
              </a:r>
              <a:r>
                <a:rPr lang="en-US" altLang="ja-JP" sz="1000" dirty="0"/>
                <a:t>[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，更新后标签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1|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，更新后标签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2</a:t>
              </a:r>
              <a:r>
                <a:rPr lang="en-US" altLang="zh-CN" sz="1000" dirty="0"/>
                <a:t>|…</a:t>
              </a:r>
              <a:r>
                <a:rPr lang="en-US" altLang="ja-JP" sz="1000" dirty="0"/>
                <a:t>]</a:t>
              </a:r>
              <a:endParaRPr lang="en-CN" sz="1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FBFA46-5531-C747-940C-D31BAB7D330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671735" y="1690706"/>
              <a:ext cx="0" cy="438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93FBE641-1314-544F-A9C3-BD7CF05775F3}"/>
                </a:ext>
              </a:extLst>
            </p:cNvPr>
            <p:cNvSpPr/>
            <p:nvPr/>
          </p:nvSpPr>
          <p:spPr>
            <a:xfrm>
              <a:off x="7515387" y="3509034"/>
              <a:ext cx="4312696" cy="625844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是否达到</a:t>
              </a:r>
              <a:r>
                <a:rPr lang="ja-JP" altLang="en-US" sz="1000"/>
                <a:t>预定迭代次数</a:t>
              </a:r>
              <a:endParaRPr lang="en-CN" sz="1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C5236E-E838-684B-B0A7-C64D0F50150F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9671735" y="309169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BF484F2-DDB3-FA41-BD78-89714090F18A}"/>
                </a:ext>
              </a:extLst>
            </p:cNvPr>
            <p:cNvCxnSpPr>
              <a:cxnSpLocks/>
              <a:stCxn id="12" idx="1"/>
              <a:endCxn id="10" idx="1"/>
            </p:cNvCxnSpPr>
            <p:nvPr/>
          </p:nvCxnSpPr>
          <p:spPr>
            <a:xfrm rot="10800000">
              <a:off x="7029553" y="2610428"/>
              <a:ext cx="485835" cy="1211528"/>
            </a:xfrm>
            <a:prstGeom prst="curvedConnector3">
              <a:avLst>
                <a:gd name="adj1" fmla="val 14705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C8DF2EB-A308-074F-93A3-FDD89A6FC331}"/>
                </a:ext>
              </a:extLst>
            </p:cNvPr>
            <p:cNvSpPr/>
            <p:nvPr/>
          </p:nvSpPr>
          <p:spPr>
            <a:xfrm>
              <a:off x="7169761" y="4552214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000"/>
                <a:t>终止处理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pPr algn="ctr"/>
              <a:r>
                <a:rPr lang="zh-CN" altLang="en-US" sz="1000" dirty="0"/>
                <a:t>人名    标签</a:t>
              </a:r>
              <a:endParaRPr lang="en-CN" sz="1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70CFA1-36DE-0E4F-A5B9-F25CF48B4927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9671735" y="413487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4B06E7-D3CB-114E-9D03-AC2D6925C1DB}"/>
              </a:ext>
            </a:extLst>
          </p:cNvPr>
          <p:cNvSpPr txBox="1"/>
          <p:nvPr/>
        </p:nvSpPr>
        <p:spPr>
          <a:xfrm>
            <a:off x="5787736" y="1589809"/>
            <a:ext cx="1719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算法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LPA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D2DDD7-8CCE-BC44-8481-127861F1ECF2}"/>
              </a:ext>
            </a:extLst>
          </p:cNvPr>
          <p:cNvSpPr/>
          <p:nvPr/>
        </p:nvSpPr>
        <p:spPr>
          <a:xfrm>
            <a:off x="7744178" y="1399822"/>
            <a:ext cx="3951111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先更新</a:t>
            </a:r>
            <a:r>
              <a:rPr lang="ja-JP" altLang="en-US"/>
              <a:t>自己的标签</a:t>
            </a:r>
            <a:r>
              <a:rPr lang="zh-CN" altLang="en-US" dirty="0"/>
              <a:t>，</a:t>
            </a:r>
            <a:r>
              <a:rPr lang="ja-JP" altLang="en-US"/>
              <a:t>然后通知朋友自己的新标签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76706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：在人物关系图上的标签传播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04F76-A22C-9C4B-8EB6-E52B39E495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31" y="3965944"/>
            <a:ext cx="4332974" cy="21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4C959-CA4E-1A43-9969-96078B000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" y="1709627"/>
            <a:ext cx="4332974" cy="22563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1C1475-D4CE-F245-A3FE-A9EEA349AEA4}"/>
              </a:ext>
            </a:extLst>
          </p:cNvPr>
          <p:cNvGrpSpPr/>
          <p:nvPr/>
        </p:nvGrpSpPr>
        <p:grpSpPr>
          <a:xfrm>
            <a:off x="5770879" y="2239140"/>
            <a:ext cx="5284366" cy="3654820"/>
            <a:chOff x="7029552" y="1294050"/>
            <a:chExt cx="5284366" cy="36548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C58A18-3706-7A40-A923-132C30583DAF}"/>
                </a:ext>
              </a:extLst>
            </p:cNvPr>
            <p:cNvSpPr/>
            <p:nvPr/>
          </p:nvSpPr>
          <p:spPr>
            <a:xfrm>
              <a:off x="7169761" y="1294050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数据预处理</a:t>
              </a:r>
              <a:r>
                <a:rPr lang="zh-CN" altLang="en-US" sz="1000" dirty="0"/>
                <a:t>：</a:t>
              </a:r>
              <a:r>
                <a:rPr lang="ja-JP" altLang="en-US" sz="1000"/>
                <a:t>对每个人名，以自己的名字为标签进行初始值</a:t>
              </a:r>
              <a:endParaRPr lang="en-US" altLang="ja-JP" sz="1000" dirty="0"/>
            </a:p>
            <a:p>
              <a:pPr algn="ctr"/>
              <a:r>
                <a:rPr lang="ja-JP" altLang="en-US" sz="1000"/>
                <a:t>数据初始化为</a:t>
              </a:r>
              <a:r>
                <a:rPr lang="en-US" altLang="ja-JP" sz="1000" dirty="0"/>
                <a:t>:</a:t>
              </a:r>
              <a:r>
                <a:rPr lang="zh-CN" altLang="en-US" sz="1000" dirty="0"/>
                <a:t> 人名    标签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B30A4E8-E7A2-2646-9C73-6C5B9B95AA3F}"/>
                </a:ext>
              </a:extLst>
            </p:cNvPr>
            <p:cNvSpPr/>
            <p:nvPr/>
          </p:nvSpPr>
          <p:spPr>
            <a:xfrm>
              <a:off x="7029552" y="2129157"/>
              <a:ext cx="5284366" cy="96254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迭代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en-US" altLang="zh-CN" sz="1000" dirty="0"/>
                <a:t>Map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：人名    标签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  <a:p>
              <a:r>
                <a:rPr lang="en-US" altLang="zh-CN" sz="1000" dirty="0"/>
                <a:t>                 </a:t>
              </a:r>
              <a:r>
                <a:rPr lang="zh-CN" altLang="en-US" sz="1000" dirty="0"/>
                <a:t> 人名</a:t>
              </a:r>
              <a:r>
                <a:rPr lang="en-US" altLang="zh-CN" sz="1000" dirty="0"/>
                <a:t>k    </a:t>
              </a:r>
              <a:r>
                <a:rPr lang="ja-JP" altLang="en-US" sz="1000"/>
                <a:t>标签</a:t>
              </a:r>
              <a:r>
                <a:rPr lang="en-US" altLang="zh-CN" sz="1000" dirty="0"/>
                <a:t>&amp;</a:t>
              </a:r>
              <a:r>
                <a:rPr lang="zh-CN" altLang="en-US" sz="1000" dirty="0"/>
                <a:t>权重</a:t>
              </a:r>
              <a:r>
                <a:rPr lang="en-US" altLang="zh-CN" sz="1000" dirty="0"/>
                <a:t>k</a:t>
              </a:r>
              <a:r>
                <a:rPr lang="zh-CN" altLang="en-US" sz="1000" dirty="0"/>
                <a:t> </a:t>
              </a:r>
              <a:endParaRPr lang="en-US" altLang="zh-CN" sz="1000" dirty="0"/>
            </a:p>
            <a:p>
              <a:r>
                <a:rPr lang="en-US" altLang="zh-CN" sz="1000" dirty="0"/>
                <a:t>Reduce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zh-CN" altLang="en-US" sz="1000" dirty="0"/>
                <a:t>                  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k</a:t>
              </a:r>
              <a:r>
                <a:rPr lang="zh-CN" altLang="en-US" sz="1000" dirty="0"/>
                <a:t>     </a:t>
              </a:r>
              <a:r>
                <a:rPr lang="ja-JP" altLang="en-US" sz="1000"/>
                <a:t>累计权重最大的标签</a:t>
              </a:r>
              <a:r>
                <a:rPr lang="zh-CN" altLang="en-US" sz="1000" dirty="0"/>
                <a:t>    </a:t>
              </a:r>
              <a:r>
                <a:rPr lang="en-US" altLang="ja-JP" sz="1000" dirty="0"/>
                <a:t>[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1|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2</a:t>
              </a:r>
              <a:r>
                <a:rPr lang="en-US" altLang="zh-CN" sz="1000" dirty="0"/>
                <a:t>|…</a:t>
              </a:r>
              <a:r>
                <a:rPr lang="en-US" altLang="ja-JP" sz="1000" dirty="0"/>
                <a:t>]</a:t>
              </a:r>
            </a:p>
            <a:p>
              <a:endParaRPr lang="en-CN" sz="1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FBFA46-5531-C747-940C-D31BAB7D330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671735" y="1690706"/>
              <a:ext cx="0" cy="438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93FBE641-1314-544F-A9C3-BD7CF05775F3}"/>
                </a:ext>
              </a:extLst>
            </p:cNvPr>
            <p:cNvSpPr/>
            <p:nvPr/>
          </p:nvSpPr>
          <p:spPr>
            <a:xfrm>
              <a:off x="7515387" y="3509034"/>
              <a:ext cx="4312696" cy="625844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是否达到</a:t>
              </a:r>
              <a:r>
                <a:rPr lang="ja-JP" altLang="en-US" sz="1000"/>
                <a:t>预定迭代次数</a:t>
              </a:r>
              <a:endParaRPr lang="en-CN" sz="1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C5236E-E838-684B-B0A7-C64D0F50150F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9671735" y="309169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BF484F2-DDB3-FA41-BD78-89714090F18A}"/>
                </a:ext>
              </a:extLst>
            </p:cNvPr>
            <p:cNvCxnSpPr>
              <a:cxnSpLocks/>
              <a:stCxn id="12" idx="1"/>
              <a:endCxn id="10" idx="1"/>
            </p:cNvCxnSpPr>
            <p:nvPr/>
          </p:nvCxnSpPr>
          <p:spPr>
            <a:xfrm rot="10800000">
              <a:off x="7029553" y="2610428"/>
              <a:ext cx="485835" cy="1211528"/>
            </a:xfrm>
            <a:prstGeom prst="curvedConnector3">
              <a:avLst>
                <a:gd name="adj1" fmla="val 14705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C8DF2EB-A308-074F-93A3-FDD89A6FC331}"/>
                </a:ext>
              </a:extLst>
            </p:cNvPr>
            <p:cNvSpPr/>
            <p:nvPr/>
          </p:nvSpPr>
          <p:spPr>
            <a:xfrm>
              <a:off x="7169761" y="4552214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000"/>
                <a:t>终止处理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pPr algn="ctr"/>
              <a:r>
                <a:rPr lang="zh-CN" altLang="en-US" sz="1000" dirty="0"/>
                <a:t>人名    标签</a:t>
              </a:r>
              <a:endParaRPr lang="en-CN" sz="1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70CFA1-36DE-0E4F-A5B9-F25CF48B4927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9671735" y="413487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4B06E7-D3CB-114E-9D03-AC2D6925C1DB}"/>
              </a:ext>
            </a:extLst>
          </p:cNvPr>
          <p:cNvSpPr txBox="1"/>
          <p:nvPr/>
        </p:nvSpPr>
        <p:spPr>
          <a:xfrm>
            <a:off x="5787736" y="1589809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算法</a:t>
            </a:r>
            <a:r>
              <a:rPr lang="en-US" altLang="zh-CN" dirty="0"/>
              <a:t>2</a:t>
            </a:r>
            <a:r>
              <a:rPr lang="zh-CN" altLang="en-US" dirty="0">
                <a:sym typeface="Wingdings" pitchFamily="2" charset="2"/>
              </a:rPr>
              <a:t>：</a:t>
            </a:r>
            <a:endParaRPr lang="en-US" altLang="zh-CN" dirty="0">
              <a:sym typeface="Wingdings" pitchFamily="2" charset="2"/>
            </a:endParaRPr>
          </a:p>
          <a:p>
            <a:r>
              <a:rPr lang="ja-JP" altLang="en-US">
                <a:sym typeface="Wingdings" pitchFamily="2" charset="2"/>
              </a:rPr>
              <a:t>仿照</a:t>
            </a:r>
            <a:r>
              <a:rPr lang="en-US" altLang="ja-JP" dirty="0" err="1">
                <a:sym typeface="Wingdings" pitchFamily="2" charset="2"/>
              </a:rPr>
              <a:t>pagerank</a:t>
            </a:r>
            <a:r>
              <a:rPr lang="ja-JP" altLang="en-US">
                <a:sym typeface="Wingdings" pitchFamily="2" charset="2"/>
              </a:rPr>
              <a:t>传播</a:t>
            </a:r>
            <a:endParaRPr lang="en-C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C3E094-D830-BB48-82AE-9309B965FE96}"/>
              </a:ext>
            </a:extLst>
          </p:cNvPr>
          <p:cNvSpPr/>
          <p:nvPr/>
        </p:nvSpPr>
        <p:spPr>
          <a:xfrm>
            <a:off x="7986858" y="1354073"/>
            <a:ext cx="4295453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按权重</a:t>
            </a:r>
            <a:r>
              <a:rPr lang="ja-JP" altLang="en-US"/>
              <a:t>分发自己的标签</a:t>
            </a:r>
            <a:endParaRPr lang="en-US" altLang="ja-JP" dirty="0"/>
          </a:p>
          <a:p>
            <a:pPr algn="ctr"/>
            <a:r>
              <a:rPr lang="en-US" altLang="zh-CN" dirty="0"/>
              <a:t>Reduce</a:t>
            </a:r>
            <a:r>
              <a:rPr lang="ja-JP" altLang="en-US"/>
              <a:t>根据收到的标签更新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8838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：在人物关系图上的标签传播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04F76-A22C-9C4B-8EB6-E52B39E495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331" y="3965944"/>
            <a:ext cx="4332974" cy="2124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4C959-CA4E-1A43-9969-96078B000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0" y="1709627"/>
            <a:ext cx="4332974" cy="22563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1C1475-D4CE-F245-A3FE-A9EEA349AEA4}"/>
              </a:ext>
            </a:extLst>
          </p:cNvPr>
          <p:cNvGrpSpPr/>
          <p:nvPr/>
        </p:nvGrpSpPr>
        <p:grpSpPr>
          <a:xfrm>
            <a:off x="5770879" y="2239140"/>
            <a:ext cx="5284366" cy="3654820"/>
            <a:chOff x="7029552" y="1294050"/>
            <a:chExt cx="5284366" cy="36548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3C58A18-3706-7A40-A923-132C30583DAF}"/>
                </a:ext>
              </a:extLst>
            </p:cNvPr>
            <p:cNvSpPr/>
            <p:nvPr/>
          </p:nvSpPr>
          <p:spPr>
            <a:xfrm>
              <a:off x="7169761" y="1294050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数据预处理</a:t>
              </a:r>
              <a:r>
                <a:rPr lang="zh-CN" altLang="en-US" sz="1000" dirty="0"/>
                <a:t>：</a:t>
              </a:r>
              <a:r>
                <a:rPr lang="ja-JP" altLang="en-US" sz="1000"/>
                <a:t>对每个人名，以空为标签</a:t>
              </a:r>
              <a:r>
                <a:rPr lang="zh-CN" altLang="en-US" sz="1000" dirty="0"/>
                <a:t>，</a:t>
              </a:r>
              <a:r>
                <a:rPr lang="en-US" altLang="zh-CN" sz="1000" dirty="0"/>
                <a:t>PageRank</a:t>
              </a:r>
              <a:r>
                <a:rPr lang="ja-JP" altLang="en-US" sz="1000"/>
                <a:t>前</a:t>
              </a:r>
              <a:r>
                <a:rPr lang="en-US" altLang="ja-JP" sz="1000" dirty="0"/>
                <a:t>k</a:t>
              </a:r>
              <a:r>
                <a:rPr lang="ja-JP" altLang="en-US" sz="1000"/>
                <a:t>大以自己为标签</a:t>
              </a:r>
              <a:endParaRPr lang="en-US" altLang="ja-JP" sz="1000" dirty="0"/>
            </a:p>
            <a:p>
              <a:pPr algn="ctr"/>
              <a:r>
                <a:rPr lang="ja-JP" altLang="en-US" sz="1000"/>
                <a:t>数据初始化为</a:t>
              </a:r>
              <a:r>
                <a:rPr lang="en-US" altLang="ja-JP" sz="1000" dirty="0"/>
                <a:t>:</a:t>
              </a:r>
              <a:r>
                <a:rPr lang="zh-CN" altLang="en-US" sz="1000" dirty="0"/>
                <a:t> 人名    标签    </a:t>
              </a:r>
              <a:r>
                <a:rPr lang="en-US" altLang="zh-CN" sz="1000" dirty="0"/>
                <a:t>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B30A4E8-E7A2-2646-9C73-6C5B9B95AA3F}"/>
                </a:ext>
              </a:extLst>
            </p:cNvPr>
            <p:cNvSpPr/>
            <p:nvPr/>
          </p:nvSpPr>
          <p:spPr>
            <a:xfrm>
              <a:off x="7029552" y="2129157"/>
              <a:ext cx="5284366" cy="96254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迭代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en-US" altLang="zh-CN" sz="1000" dirty="0"/>
                <a:t>Map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：人名	</a:t>
              </a:r>
              <a:r>
                <a:rPr lang="en-US" altLang="zh-CN" sz="1000" dirty="0"/>
                <a:t>   </a:t>
              </a:r>
              <a:r>
                <a:rPr lang="zh-CN" altLang="en-US" sz="1000" dirty="0"/>
                <a:t>权重最大的标签</a:t>
              </a:r>
              <a:r>
                <a:rPr lang="en-US" altLang="zh-CN" sz="1000" dirty="0"/>
                <a:t>    [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1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1|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，标签</a:t>
              </a:r>
              <a:r>
                <a:rPr lang="en-US" altLang="zh-CN" sz="1000" dirty="0"/>
                <a:t>2</a:t>
              </a:r>
              <a:r>
                <a:rPr lang="zh-CN" altLang="en-US" sz="1000" dirty="0"/>
                <a:t>，权重</a:t>
              </a:r>
              <a:r>
                <a:rPr lang="en-US" altLang="zh-CN" sz="1000" dirty="0"/>
                <a:t>2|…]</a:t>
              </a:r>
            </a:p>
            <a:p>
              <a:r>
                <a:rPr lang="en-US" altLang="zh-CN" sz="1000" dirty="0"/>
                <a:t>                 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k    </a:t>
              </a:r>
              <a:r>
                <a:rPr lang="zh-CN" altLang="en-US" sz="1000" dirty="0"/>
                <a:t>人名</a:t>
              </a:r>
              <a:r>
                <a:rPr lang="en-US" altLang="zh-CN" sz="1000" dirty="0"/>
                <a:t>&amp;</a:t>
              </a:r>
              <a:r>
                <a:rPr lang="zh-CN" altLang="en-US" sz="1000" dirty="0"/>
                <a:t>累计权重最大的标签 </a:t>
              </a:r>
              <a:endParaRPr lang="en-US" altLang="zh-CN" sz="1000" dirty="0"/>
            </a:p>
            <a:p>
              <a:r>
                <a:rPr lang="en-US" altLang="zh-CN" sz="1000" dirty="0"/>
                <a:t>Reduce</a:t>
              </a:r>
              <a:r>
                <a:rPr lang="ja-JP" altLang="en-US" sz="1000"/>
                <a:t>函数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r>
                <a:rPr lang="zh-CN" altLang="en-US" sz="1000" dirty="0"/>
                <a:t>                 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k</a:t>
              </a:r>
              <a:r>
                <a:rPr lang="zh-CN" altLang="en-US" sz="1000" dirty="0"/>
                <a:t>     </a:t>
              </a:r>
              <a:r>
                <a:rPr lang="ja-JP" altLang="en-US" sz="1000"/>
                <a:t>标签</a:t>
              </a:r>
              <a:r>
                <a:rPr lang="zh-CN" altLang="en-US" sz="1000" dirty="0"/>
                <a:t>    </a:t>
              </a:r>
              <a:r>
                <a:rPr lang="en-US" altLang="ja-JP" sz="1000" dirty="0"/>
                <a:t>[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，更新后标签</a:t>
              </a:r>
              <a:r>
                <a:rPr lang="en-US" altLang="ja-JP" sz="1000" dirty="0"/>
                <a:t>1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1|</a:t>
              </a:r>
              <a:r>
                <a:rPr lang="ja-JP" altLang="en-US" sz="1000"/>
                <a:t>人名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，更新后标签</a:t>
              </a:r>
              <a:r>
                <a:rPr lang="en-US" altLang="ja-JP" sz="1000" dirty="0"/>
                <a:t>2</a:t>
              </a:r>
              <a:r>
                <a:rPr lang="ja-JP" altLang="en-US" sz="1000"/>
                <a:t>，权重</a:t>
              </a:r>
              <a:r>
                <a:rPr lang="en-US" altLang="ja-JP" sz="1000" dirty="0"/>
                <a:t>2</a:t>
              </a:r>
              <a:r>
                <a:rPr lang="en-US" altLang="zh-CN" sz="1000" dirty="0"/>
                <a:t>|…</a:t>
              </a:r>
              <a:r>
                <a:rPr lang="en-US" altLang="ja-JP" sz="1000" dirty="0"/>
                <a:t>]</a:t>
              </a:r>
              <a:endParaRPr lang="en-CN" sz="10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FBFA46-5531-C747-940C-D31BAB7D330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671735" y="1690706"/>
              <a:ext cx="0" cy="438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93FBE641-1314-544F-A9C3-BD7CF05775F3}"/>
                </a:ext>
              </a:extLst>
            </p:cNvPr>
            <p:cNvSpPr/>
            <p:nvPr/>
          </p:nvSpPr>
          <p:spPr>
            <a:xfrm>
              <a:off x="7515387" y="3509034"/>
              <a:ext cx="4312696" cy="625844"/>
            </a:xfrm>
            <a:prstGeom prst="diamon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CN" sz="1000"/>
                <a:t>是否达到</a:t>
              </a:r>
              <a:r>
                <a:rPr lang="ja-JP" altLang="en-US" sz="1000"/>
                <a:t>预定迭代次数</a:t>
              </a:r>
              <a:endParaRPr lang="en-CN" sz="10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C5236E-E838-684B-B0A7-C64D0F50150F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9671735" y="309169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BF484F2-DDB3-FA41-BD78-89714090F18A}"/>
                </a:ext>
              </a:extLst>
            </p:cNvPr>
            <p:cNvCxnSpPr>
              <a:cxnSpLocks/>
              <a:stCxn id="12" idx="1"/>
              <a:endCxn id="10" idx="1"/>
            </p:cNvCxnSpPr>
            <p:nvPr/>
          </p:nvCxnSpPr>
          <p:spPr>
            <a:xfrm rot="10800000">
              <a:off x="7029553" y="2610428"/>
              <a:ext cx="485835" cy="1211528"/>
            </a:xfrm>
            <a:prstGeom prst="curvedConnector3">
              <a:avLst>
                <a:gd name="adj1" fmla="val 14705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C8DF2EB-A308-074F-93A3-FDD89A6FC331}"/>
                </a:ext>
              </a:extLst>
            </p:cNvPr>
            <p:cNvSpPr/>
            <p:nvPr/>
          </p:nvSpPr>
          <p:spPr>
            <a:xfrm>
              <a:off x="7169761" y="4552214"/>
              <a:ext cx="5003948" cy="39665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1000"/>
                <a:t>终止处理</a:t>
              </a:r>
              <a:r>
                <a:rPr lang="zh-CN" altLang="en-US" sz="1000" dirty="0"/>
                <a:t>：</a:t>
              </a:r>
              <a:endParaRPr lang="en-US" altLang="zh-CN" sz="1000" dirty="0"/>
            </a:p>
            <a:p>
              <a:pPr algn="ctr"/>
              <a:r>
                <a:rPr lang="zh-CN" altLang="en-US" sz="1000" dirty="0"/>
                <a:t>人名    标签</a:t>
              </a:r>
              <a:endParaRPr lang="en-CN" sz="10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D70CFA1-36DE-0E4F-A5B9-F25CF48B4927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9671735" y="4134878"/>
              <a:ext cx="0" cy="417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4B06E7-D3CB-114E-9D03-AC2D6925C1DB}"/>
              </a:ext>
            </a:extLst>
          </p:cNvPr>
          <p:cNvSpPr txBox="1"/>
          <p:nvPr/>
        </p:nvSpPr>
        <p:spPr>
          <a:xfrm>
            <a:off x="5787736" y="1589809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算法</a:t>
            </a:r>
            <a:r>
              <a:rPr lang="en-US" altLang="zh-CN" dirty="0"/>
              <a:t>3:</a:t>
            </a:r>
          </a:p>
          <a:p>
            <a:r>
              <a:rPr lang="ja-JP" altLang="en-US"/>
              <a:t>使用</a:t>
            </a:r>
            <a:r>
              <a:rPr lang="en-US" altLang="ja-JP" dirty="0" err="1"/>
              <a:t>pagerank</a:t>
            </a:r>
            <a:r>
              <a:rPr lang="ja-JP" altLang="en-US"/>
              <a:t>结论</a:t>
            </a:r>
            <a:endParaRPr lang="en-C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4A5C88-B380-9342-8A0C-6E7A7DA26AD8}"/>
              </a:ext>
            </a:extLst>
          </p:cNvPr>
          <p:cNvSpPr/>
          <p:nvPr/>
        </p:nvSpPr>
        <p:spPr>
          <a:xfrm>
            <a:off x="7986858" y="1354073"/>
            <a:ext cx="4295453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同</a:t>
            </a:r>
            <a:r>
              <a:rPr lang="ja-JP" altLang="en-US"/>
              <a:t>算法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ja-JP" altLang="en-US"/>
              <a:t>部分标签初始化为</a:t>
            </a:r>
            <a:r>
              <a:rPr lang="en-US" altLang="ja-JP" dirty="0"/>
              <a:t>null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9003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A8AE3-CC0F-1543-A1FF-F90874612A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337" y="1273464"/>
            <a:ext cx="35814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9E601-F667-E746-8298-EDC1D6A3EB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3337" y="4184072"/>
            <a:ext cx="36195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23F1A-0211-F84F-B6B7-B1F86D582C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30536" y="1273463"/>
            <a:ext cx="6348846" cy="5475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4AADA-B3F2-9441-88DB-35DEB262DFE6}"/>
              </a:ext>
            </a:extLst>
          </p:cNvPr>
          <p:cNvSpPr txBox="1"/>
          <p:nvPr/>
        </p:nvSpPr>
        <p:spPr>
          <a:xfrm>
            <a:off x="2369127" y="363681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Edge</a:t>
            </a:r>
            <a:r>
              <a:rPr lang="ja-JP" altLang="en-CN"/>
              <a:t>表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8A5F-583C-514F-AC1A-12848A037700}"/>
              </a:ext>
            </a:extLst>
          </p:cNvPr>
          <p:cNvSpPr txBox="1"/>
          <p:nvPr/>
        </p:nvSpPr>
        <p:spPr>
          <a:xfrm>
            <a:off x="2356303" y="617809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Node</a:t>
            </a:r>
            <a:r>
              <a:rPr lang="ja-JP" altLang="en-CN"/>
              <a:t>表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1610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目录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r>
              <a:rPr lang="ja-JP" altLang="en-CN">
                <a:latin typeface="SimSun" panose="02010600030101010101" pitchFamily="2" charset="-122"/>
                <a:ea typeface="SimSun" panose="02010600030101010101" pitchFamily="2" charset="-122"/>
              </a:rPr>
              <a:t>黄诗涵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祖东珏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白晋斌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</a:p>
          <a:p>
            <a:pPr lvl="1"/>
            <a:r>
              <a:rPr lang="ja-JP" altLang="en-US" sz="240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6</a:t>
            </a:r>
          </a:p>
          <a:p>
            <a:pPr marL="0" indent="0">
              <a:buNone/>
            </a:pP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90C0DBBE-8117-D64C-9826-2027F0C4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15CCA-EB8B-DD46-A5FB-81BF49DBC8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58844" y="1364105"/>
            <a:ext cx="8479125" cy="53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"/>
    </mc:Choice>
    <mc:Fallback xmlns="">
      <p:transition spd="slow" advTm="26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天龙八部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B602E-FCDE-D945-ABB8-305B50B3A7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1768" y="1288473"/>
            <a:ext cx="9528464" cy="54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倚天屠龙记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5DB9B-B8BD-914F-8A42-C6EEB292A6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3782" y="1267691"/>
            <a:ext cx="10588336" cy="53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书剑恩仇录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49295-7DAE-F648-8924-3D7B6A8AA9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81965" y="1337050"/>
            <a:ext cx="9455727" cy="52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6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鹿鼎记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A60DA-4959-7A45-8538-E1C530B98B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13164" y="1350819"/>
            <a:ext cx="10598727" cy="53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碧血剑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00D0-4E87-7747-8873-EC298B4772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0264" y="1340427"/>
            <a:ext cx="10867705" cy="54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71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笑傲江湖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78025-4A89-454B-8773-331FF781E9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74173" y="1350962"/>
            <a:ext cx="10763796" cy="53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73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射雕英雄传与神雕侠侣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40ED1-B5F7-064C-8655-879B993378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0036" y="1381991"/>
            <a:ext cx="10328564" cy="53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0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Gephi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干扰词汇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E5DA3-9216-B94C-B7BD-52C508D822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5346" y="1251556"/>
            <a:ext cx="10453254" cy="54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86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CN">
                <a:latin typeface="SimSun" panose="02010600030101010101" pitchFamily="2" charset="-122"/>
                <a:ea typeface="SimSun" panose="02010600030101010101" pitchFamily="2" charset="-122"/>
              </a:rPr>
              <a:t>去除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干扰词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217EF-6C15-0341-B0BF-435B99644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96291"/>
            <a:ext cx="5994400" cy="462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F0CB7-0B7E-BE41-9CFD-7DDA3453B7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734" y="1729307"/>
            <a:ext cx="5629737" cy="4390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A6D56-714C-0047-A8D3-0009942F7D49}"/>
              </a:ext>
            </a:extLst>
          </p:cNvPr>
          <p:cNvSpPr txBox="1"/>
          <p:nvPr/>
        </p:nvSpPr>
        <p:spPr>
          <a:xfrm>
            <a:off x="2795154" y="63372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去除前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82DC1-A9F7-E442-BA89-FD8165E0F00B}"/>
              </a:ext>
            </a:extLst>
          </p:cNvPr>
          <p:cNvSpPr txBox="1"/>
          <p:nvPr/>
        </p:nvSpPr>
        <p:spPr>
          <a:xfrm>
            <a:off x="9268691" y="63372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去除后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58812-B317-A34E-A0A6-1E147AD43342}"/>
              </a:ext>
            </a:extLst>
          </p:cNvPr>
          <p:cNvSpPr txBox="1"/>
          <p:nvPr/>
        </p:nvSpPr>
        <p:spPr>
          <a:xfrm>
            <a:off x="1396910" y="1297654"/>
            <a:ext cx="968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CN"/>
              <a:t>去除</a:t>
            </a:r>
            <a:r>
              <a:rPr lang="ja-JP" altLang="en-US"/>
              <a:t>干扰词</a:t>
            </a:r>
            <a:r>
              <a:rPr lang="zh-CN" altLang="en-US" dirty="0"/>
              <a:t>：我们选择去除哑巴，汉子，大汉，老头子，说不得，老不死，车夫，胖子，铁匠，老王，童子，农夫，何足道，明月，少妇，脚夫，皇太后，清风，室里，胖妇人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44398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设置</a:t>
            </a:r>
            <a:r>
              <a:rPr lang="ja-JP" altLang="en-CN">
                <a:latin typeface="SimSun" panose="02010600030101010101" pitchFamily="2" charset="-122"/>
                <a:ea typeface="SimSun" panose="02010600030101010101" pitchFamily="2" charset="-122"/>
              </a:rPr>
              <a:t>终止迭代条件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02DB9DE3-B568-3F4F-A64C-5825231C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0CF1A-B6EC-9A47-9B8F-3E79BBE4A68F}"/>
              </a:ext>
            </a:extLst>
          </p:cNvPr>
          <p:cNvSpPr txBox="1"/>
          <p:nvPr/>
        </p:nvSpPr>
        <p:spPr>
          <a:xfrm>
            <a:off x="1112108" y="151988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方法</a:t>
            </a:r>
            <a:r>
              <a:rPr lang="ja-JP" altLang="en-US"/>
              <a:t>一</a:t>
            </a:r>
            <a:r>
              <a:rPr lang="zh-CN" altLang="en-US" dirty="0"/>
              <a:t>：</a:t>
            </a:r>
            <a:r>
              <a:rPr lang="en-US" altLang="zh-CN" dirty="0"/>
              <a:t>Map</a:t>
            </a:r>
            <a:r>
              <a:rPr lang="ja-JP" altLang="en-US"/>
              <a:t>阶段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FFE57-167E-7E46-902F-876D366B06CE}"/>
              </a:ext>
            </a:extLst>
          </p:cNvPr>
          <p:cNvSpPr txBox="1"/>
          <p:nvPr/>
        </p:nvSpPr>
        <p:spPr>
          <a:xfrm>
            <a:off x="1112108" y="314822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方法</a:t>
            </a:r>
            <a:r>
              <a:rPr lang="ja-JP" altLang="en-US"/>
              <a:t>二</a:t>
            </a:r>
            <a:r>
              <a:rPr lang="zh-CN" altLang="en-US" dirty="0"/>
              <a:t>：</a:t>
            </a:r>
            <a:r>
              <a:rPr lang="en-US" altLang="zh-CN" dirty="0"/>
              <a:t>Reduce</a:t>
            </a:r>
            <a:r>
              <a:rPr lang="ja-JP" altLang="en-US"/>
              <a:t>阶段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623F0-F8F2-5446-BC93-28578DD92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049852"/>
            <a:ext cx="68961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1612B-71CA-9F4B-9E02-EF559AA1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717666"/>
            <a:ext cx="79121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3A26CE-1B9F-6B45-8D57-4E95B8939862}"/>
              </a:ext>
            </a:extLst>
          </p:cNvPr>
          <p:cNvSpPr txBox="1"/>
          <p:nvPr/>
        </p:nvSpPr>
        <p:spPr>
          <a:xfrm>
            <a:off x="1112108" y="496878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CN"/>
              <a:t>方法</a:t>
            </a:r>
            <a:r>
              <a:rPr lang="ja-JP" altLang="en-US"/>
              <a:t>三</a:t>
            </a:r>
            <a:r>
              <a:rPr lang="zh-CN" altLang="en-US" dirty="0"/>
              <a:t>：</a:t>
            </a:r>
            <a:r>
              <a:rPr lang="en-US" altLang="zh-CN" dirty="0"/>
              <a:t>Map</a:t>
            </a:r>
            <a:r>
              <a:rPr lang="ja-JP" altLang="en-US"/>
              <a:t>阶段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50CE49-C748-B740-B699-CB4C8C2C4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5609277"/>
            <a:ext cx="6883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：数据预处理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49" y="1676400"/>
            <a:ext cx="10642687" cy="17526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1: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根据已有的人名列表对原始小说文本分词。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输入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：多个小说文件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输入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：人名列表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DFC99C-432E-4512-9FA3-BE6FAB2B94C1}"/>
              </a:ext>
            </a:extLst>
          </p:cNvPr>
          <p:cNvSpPr txBox="1"/>
          <p:nvPr/>
        </p:nvSpPr>
        <p:spPr>
          <a:xfrm>
            <a:off x="781049" y="3757808"/>
            <a:ext cx="11005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等线" panose="02010600030101010101" pitchFamily="2" charset="-122"/>
              </a:rPr>
              <a:t>思路：</a:t>
            </a:r>
            <a:endParaRPr lang="en-US" altLang="zh-CN" sz="2400" dirty="0">
              <a:ea typeface="等线" panose="02010600030101010101" pitchFamily="2" charset="-122"/>
            </a:endParaRPr>
          </a:p>
          <a:p>
            <a:endParaRPr lang="en-US" altLang="zh-CN" sz="2400" dirty="0"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ea typeface="等线" panose="02010600030101010101" pitchFamily="2" charset="-122"/>
              </a:rPr>
              <a:t>从</a:t>
            </a:r>
            <a:r>
              <a:rPr lang="en-US" altLang="zh-CN" sz="2400" dirty="0">
                <a:ea typeface="等线" panose="02010600030101010101" pitchFamily="2" charset="-122"/>
              </a:rPr>
              <a:t>People_List_unique.txt</a:t>
            </a:r>
            <a:r>
              <a:rPr lang="zh-CN" altLang="en-US" sz="2400" dirty="0">
                <a:ea typeface="等线" panose="02010600030101010101" pitchFamily="2" charset="-122"/>
              </a:rPr>
              <a:t>读取人名列表，通过</a:t>
            </a:r>
            <a:r>
              <a:rPr lang="en-US" altLang="zh-CN" sz="2400" dirty="0">
                <a:ea typeface="等线" panose="02010600030101010101" pitchFamily="2" charset="-122"/>
              </a:rPr>
              <a:t>configuration</a:t>
            </a:r>
            <a:r>
              <a:rPr lang="zh-CN" altLang="en-US" sz="2400" dirty="0">
                <a:ea typeface="等线" panose="02010600030101010101" pitchFamily="2" charset="-122"/>
              </a:rPr>
              <a:t>传递到</a:t>
            </a:r>
            <a:r>
              <a:rPr lang="en-US" altLang="zh-CN" sz="2400" dirty="0">
                <a:ea typeface="等线" panose="02010600030101010101" pitchFamily="2" charset="-122"/>
              </a:rPr>
              <a:t>Mapper</a:t>
            </a:r>
          </a:p>
          <a:p>
            <a:pPr marL="342900" indent="-342900">
              <a:buAutoNum type="arabicPeriod"/>
            </a:pPr>
            <a:r>
              <a:rPr lang="zh-CN" altLang="en-US" sz="2400" dirty="0">
                <a:ea typeface="等线" panose="02010600030101010101" pitchFamily="2" charset="-122"/>
              </a:rPr>
              <a:t>将人名添加到用户自定义词典</a:t>
            </a:r>
            <a:endParaRPr lang="en-US" altLang="zh-CN" sz="2400" dirty="0"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ea typeface="等线" panose="02010600030101010101" pitchFamily="2" charset="-122"/>
              </a:rPr>
              <a:t>每读取小说的一行，就用用户自定义词典进行分词，分好的词用</a:t>
            </a:r>
            <a:r>
              <a:rPr lang="en-US" altLang="zh-CN" sz="2400" dirty="0">
                <a:ea typeface="等线" panose="02010600030101010101" pitchFamily="2" charset="-122"/>
              </a:rPr>
              <a:t>Term</a:t>
            </a:r>
            <a:r>
              <a:rPr lang="zh-CN" altLang="en-US" sz="2400" dirty="0">
                <a:ea typeface="等线" panose="02010600030101010101" pitchFamily="2" charset="-122"/>
              </a:rPr>
              <a:t>对象表示</a:t>
            </a:r>
            <a:endParaRPr lang="en-US" altLang="zh-CN" sz="2400" dirty="0"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ea typeface="等线" panose="02010600030101010101" pitchFamily="2" charset="-122"/>
              </a:rPr>
              <a:t>若词性为</a:t>
            </a:r>
            <a:r>
              <a:rPr lang="en-US" altLang="zh-CN" sz="2400" dirty="0">
                <a:ea typeface="等线" panose="02010600030101010101" pitchFamily="2" charset="-122"/>
              </a:rPr>
              <a:t>”</a:t>
            </a:r>
            <a:r>
              <a:rPr lang="en-US" altLang="zh-CN" sz="2400" dirty="0" err="1">
                <a:ea typeface="等线" panose="02010600030101010101" pitchFamily="2" charset="-122"/>
              </a:rPr>
              <a:t>userDefine</a:t>
            </a:r>
            <a:r>
              <a:rPr lang="en-US" altLang="zh-CN" sz="2400" dirty="0">
                <a:ea typeface="等线" panose="02010600030101010101" pitchFamily="2" charset="-122"/>
              </a:rPr>
              <a:t>”</a:t>
            </a:r>
            <a:r>
              <a:rPr lang="zh-CN" altLang="en-US" sz="2400" dirty="0">
                <a:ea typeface="等线" panose="02010600030101010101" pitchFamily="2" charset="-122"/>
              </a:rPr>
              <a:t>，则保存到</a:t>
            </a:r>
            <a:r>
              <a:rPr lang="en-US" altLang="zh-CN" sz="2400" dirty="0">
                <a:ea typeface="等线" panose="02010600030101010101" pitchFamily="2" charset="-122"/>
              </a:rPr>
              <a:t>(String)buffer</a:t>
            </a:r>
            <a:r>
              <a:rPr lang="zh-CN" altLang="en-US" sz="2400" dirty="0">
                <a:ea typeface="等线" panose="02010600030101010101" pitchFamily="2" charset="-122"/>
              </a:rPr>
              <a:t>里</a:t>
            </a:r>
            <a:endParaRPr lang="en-US" altLang="zh-CN" sz="2400" dirty="0">
              <a:ea typeface="等线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sz="2400" dirty="0">
                <a:ea typeface="等线" panose="02010600030101010101" pitchFamily="2" charset="-122"/>
              </a:rPr>
              <a:t>最后将一整段中包含的人名输出为一行</a:t>
            </a:r>
            <a:endParaRPr lang="en-US" altLang="zh-CN" sz="2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252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7BAD5-94A2-4137-A073-50E5E778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性能统计与分析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B7F5F-862B-48E7-91DC-BAB39772B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ja-JP" altLang="en-US"/>
              <a:t>一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用时：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分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30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秒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7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次迭代后标签不再变化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6828290C-2078-4031-88AF-B7703BE0C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10070"/>
              </p:ext>
            </p:extLst>
          </p:nvPr>
        </p:nvGraphicFramePr>
        <p:xfrm>
          <a:off x="9144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9A2D34F-38BE-2D41-BAF9-B748EA7B9FAD}"/>
              </a:ext>
            </a:extLst>
          </p:cNvPr>
          <p:cNvSpPr/>
          <p:nvPr/>
        </p:nvSpPr>
        <p:spPr>
          <a:xfrm>
            <a:off x="6705602" y="1684866"/>
            <a:ext cx="3951111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先更新</a:t>
            </a:r>
            <a:r>
              <a:rPr lang="ja-JP" altLang="en-US"/>
              <a:t>自己的标签</a:t>
            </a:r>
            <a:r>
              <a:rPr lang="zh-CN" altLang="en-US" dirty="0"/>
              <a:t>，</a:t>
            </a:r>
            <a:r>
              <a:rPr lang="ja-JP" altLang="en-US"/>
              <a:t>然后通知朋友自己的新标签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24261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81351-0C45-4811-AE2F-E618D896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性能统计与分析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C57A2-F71F-489E-B349-A6629C774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方法</a:t>
            </a:r>
            <a:r>
              <a:rPr lang="ja-JP" altLang="en-US"/>
              <a:t>二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用时：</a:t>
            </a:r>
            <a:r>
              <a:rPr lang="en-US" altLang="zh-CN" dirty="0"/>
              <a:t>3</a:t>
            </a:r>
            <a:r>
              <a:rPr lang="zh-CN" altLang="en-US" dirty="0"/>
              <a:t>分</a:t>
            </a:r>
            <a:r>
              <a:rPr lang="en-US" altLang="zh-CN" dirty="0"/>
              <a:t>46</a:t>
            </a:r>
            <a:r>
              <a:rPr lang="zh-CN" altLang="en-US" dirty="0"/>
              <a:t>秒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在第</a:t>
            </a:r>
            <a:r>
              <a:rPr lang="en-US" altLang="zh-CN" dirty="0"/>
              <a:t>10</a:t>
            </a:r>
            <a:r>
              <a:rPr lang="zh-CN" altLang="en-US" dirty="0"/>
              <a:t>次迭代后每趟迭代的标签变化数趋于稳定，</a:t>
            </a:r>
            <a:r>
              <a:rPr lang="ja-JP" altLang="en-US"/>
              <a:t>处于震荡状态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5C58661-EDF9-4AF8-9826-6352EEE37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554018"/>
              </p:ext>
            </p:extLst>
          </p:nvPr>
        </p:nvGraphicFramePr>
        <p:xfrm>
          <a:off x="914400" y="20193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E944EE43-AE5E-994E-8BDF-79EB2F1549D9}"/>
              </a:ext>
            </a:extLst>
          </p:cNvPr>
          <p:cNvSpPr/>
          <p:nvPr/>
        </p:nvSpPr>
        <p:spPr>
          <a:xfrm>
            <a:off x="6705602" y="1646766"/>
            <a:ext cx="4295453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按权重</a:t>
            </a:r>
            <a:r>
              <a:rPr lang="ja-JP" altLang="en-US"/>
              <a:t>分发自己的标签</a:t>
            </a:r>
            <a:endParaRPr lang="en-US" altLang="ja-JP" dirty="0"/>
          </a:p>
          <a:p>
            <a:pPr algn="ctr"/>
            <a:r>
              <a:rPr lang="en-US" altLang="zh-CN" dirty="0"/>
              <a:t>Reduce</a:t>
            </a:r>
            <a:r>
              <a:rPr lang="ja-JP" altLang="en-US"/>
              <a:t>根据收到的标签更新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483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3D721-0B7D-471F-AE48-2219CF6E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结果展示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性能统计与分析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F9FA0-9E97-4B84-913F-4060B7A54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用时：</a:t>
            </a:r>
            <a:r>
              <a:rPr lang="en-US" altLang="zh-CN" dirty="0"/>
              <a:t>1</a:t>
            </a:r>
            <a:r>
              <a:rPr lang="zh-CN" altLang="en-US" dirty="0"/>
              <a:t>分</a:t>
            </a:r>
            <a:r>
              <a:rPr lang="en-US" altLang="zh-CN" dirty="0"/>
              <a:t>55</a:t>
            </a:r>
            <a:r>
              <a:rPr lang="zh-CN" altLang="en-US" dirty="0"/>
              <a:t>秒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次迭代后标签不再变化</a:t>
            </a:r>
            <a:endParaRPr lang="en-US" altLang="zh-CN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2E289C80-3E1C-48AA-8504-6076D7DA9019}"/>
              </a:ext>
            </a:extLst>
          </p:cNvPr>
          <p:cNvGraphicFramePr>
            <a:graphicFrameLocks/>
          </p:cNvGraphicFramePr>
          <p:nvPr/>
        </p:nvGraphicFramePr>
        <p:xfrm>
          <a:off x="9144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A2CD38-AE55-1246-AE90-5242E97CDDC2}"/>
              </a:ext>
            </a:extLst>
          </p:cNvPr>
          <p:cNvSpPr txBox="1"/>
          <p:nvPr/>
        </p:nvSpPr>
        <p:spPr>
          <a:xfrm>
            <a:off x="6771503" y="2248930"/>
            <a:ext cx="5250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预先设定</a:t>
            </a:r>
            <a:r>
              <a:rPr lang="en-US" altLang="zh-CN" dirty="0"/>
              <a:t>10-50</a:t>
            </a:r>
            <a:r>
              <a:rPr lang="ja-JP" altLang="en-US"/>
              <a:t>个标签</a:t>
            </a:r>
            <a:r>
              <a:rPr lang="zh-CN" altLang="en-US" dirty="0"/>
              <a:t>，</a:t>
            </a:r>
            <a:r>
              <a:rPr lang="ja-JP" altLang="en-US"/>
              <a:t>其他标签设置为</a:t>
            </a:r>
            <a:r>
              <a:rPr lang="en-US" altLang="ja-JP" dirty="0"/>
              <a:t>null</a:t>
            </a:r>
          </a:p>
          <a:p>
            <a:endParaRPr lang="en-US" dirty="0"/>
          </a:p>
          <a:p>
            <a:r>
              <a:rPr lang="ja-JP" altLang="en-US"/>
              <a:t>在</a:t>
            </a:r>
            <a:r>
              <a:rPr lang="en-US" altLang="ja-JP" dirty="0"/>
              <a:t>MapReduce</a:t>
            </a:r>
            <a:r>
              <a:rPr lang="ja-JP" altLang="en-US"/>
              <a:t>阶段</a:t>
            </a:r>
            <a:r>
              <a:rPr lang="zh-CN" altLang="en-US" dirty="0"/>
              <a:t>，</a:t>
            </a:r>
            <a:r>
              <a:rPr lang="ja-JP" altLang="en-US"/>
              <a:t>当遇到</a:t>
            </a:r>
            <a:r>
              <a:rPr lang="en-US" altLang="ja-JP" dirty="0"/>
              <a:t>null</a:t>
            </a:r>
            <a:r>
              <a:rPr lang="ja-JP" altLang="en-US"/>
              <a:t>可以忽略不做处理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B7BFBA-E042-DB4B-90FD-8A5C3F930D7F}"/>
              </a:ext>
            </a:extLst>
          </p:cNvPr>
          <p:cNvSpPr/>
          <p:nvPr/>
        </p:nvSpPr>
        <p:spPr>
          <a:xfrm>
            <a:off x="6852358" y="1475832"/>
            <a:ext cx="3951111" cy="7450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CN"/>
              <a:t>先更新</a:t>
            </a:r>
            <a:r>
              <a:rPr lang="ja-JP" altLang="en-US"/>
              <a:t>自己的标签</a:t>
            </a:r>
            <a:r>
              <a:rPr lang="zh-CN" altLang="en-US" dirty="0"/>
              <a:t>，</a:t>
            </a:r>
            <a:r>
              <a:rPr lang="ja-JP" altLang="en-US"/>
              <a:t>然后通知朋友自己的新标签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6270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分析结果整理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排序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r>
              <a:rPr lang="en-US" altLang="ja-JP" sz="3200" dirty="0">
                <a:latin typeface="SimSun" panose="02010600030101010101" pitchFamily="2" charset="-122"/>
                <a:ea typeface="SimSun" panose="02010600030101010101" pitchFamily="2" charset="-122"/>
              </a:rPr>
              <a:t>Hive</a:t>
            </a:r>
            <a:r>
              <a:rPr lang="ja-JP" altLang="en-US" sz="3200">
                <a:latin typeface="SimSun" panose="02010600030101010101" pitchFamily="2" charset="-122"/>
                <a:ea typeface="SimSun" panose="02010600030101010101" pitchFamily="2" charset="-122"/>
              </a:rPr>
              <a:t>中执行</a:t>
            </a:r>
            <a:endParaRPr lang="en-US" altLang="ja-JP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dirty="0"/>
              <a:t>create table task4 (id </a:t>
            </a:r>
            <a:r>
              <a:rPr lang="en-US" dirty="0" err="1"/>
              <a:t>string,pagerank</a:t>
            </a:r>
            <a:r>
              <a:rPr lang="en-US" dirty="0"/>
              <a:t> double) row format delimited fields terminated by ‘ ’ location ‘/user/2020st32/output_task4/final’</a:t>
            </a:r>
            <a:r>
              <a:rPr lang="zh-CN" altLang="en-US" dirty="0"/>
              <a:t>；</a:t>
            </a:r>
            <a:endParaRPr lang="en-CN" dirty="0"/>
          </a:p>
          <a:p>
            <a:pPr lvl="1"/>
            <a:r>
              <a:rPr lang="en-US" dirty="0"/>
              <a:t>insert overwrite directory ‘/user/2020st32/output_task4/sorted’ select * from task4 order by </a:t>
            </a:r>
            <a:r>
              <a:rPr lang="en-US" dirty="0" err="1"/>
              <a:t>pagerank</a:t>
            </a:r>
            <a:r>
              <a:rPr lang="en-US" dirty="0"/>
              <a:t> desc</a:t>
            </a:r>
            <a:r>
              <a:rPr lang="zh-CN" altLang="en-US" dirty="0"/>
              <a:t>；</a:t>
            </a:r>
            <a:endParaRPr lang="en-CN" dirty="0"/>
          </a:p>
          <a:p>
            <a:pPr marL="0" indent="0">
              <a:buNone/>
            </a:pPr>
            <a:endParaRPr lang="en-US" altLang="ja-JP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10E3F-79A3-1546-808B-350494C777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6677" y="3852227"/>
            <a:ext cx="4131945" cy="26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1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分析结果整理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ja-JP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ja-JP" altLang="en-US">
                <a:latin typeface="SimSun" panose="02010600030101010101" pitchFamily="2" charset="-122"/>
                <a:ea typeface="SimSun" panose="02010600030101010101" pitchFamily="2" charset="-122"/>
              </a:rPr>
              <a:t>输出 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6139295" cy="5105400"/>
          </a:xfrm>
        </p:spPr>
        <p:txBody>
          <a:bodyPr/>
          <a:lstStyle/>
          <a:p>
            <a:r>
              <a:rPr lang="en-US" altLang="ja-JP" sz="3200" dirty="0">
                <a:latin typeface="SimSun" panose="02010600030101010101" pitchFamily="2" charset="-122"/>
                <a:ea typeface="SimSun" panose="02010600030101010101" pitchFamily="2" charset="-122"/>
              </a:rPr>
              <a:t>Hive</a:t>
            </a:r>
          </a:p>
          <a:p>
            <a:pPr lvl="1"/>
            <a:r>
              <a:rPr lang="ja-JP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对任务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ja-JP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按标签排序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lvl="1"/>
            <a:r>
              <a:rPr lang="ja-JP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得到书本和人名的关系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在任务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中读取文件名，提取出书名与人名组合在一起并输出</a:t>
            </a:r>
            <a:endParaRPr lang="en-US" altLang="ja-JP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ja-JP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两张表进行合并</a:t>
            </a:r>
            <a:endParaRPr lang="en-US" altLang="ja-JP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VLOOKUP</a:t>
            </a:r>
            <a:r>
              <a:rPr lang="ja-JP" altLang="en-US" sz="2800">
                <a:latin typeface="SimSun" panose="02010600030101010101" pitchFamily="2" charset="-122"/>
                <a:ea typeface="SimSun" panose="02010600030101010101" pitchFamily="2" charset="-122"/>
              </a:rPr>
              <a:t>函数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ja-JP" altLang="en-US" sz="2800">
                <a:latin typeface="SimSun" panose="02010600030101010101" pitchFamily="2" charset="-122"/>
                <a:ea typeface="SimSun" panose="02010600030101010101" pitchFamily="2" charset="-122"/>
              </a:rPr>
              <a:t>人名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lang="ja-JP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书本名作为新人名</a:t>
            </a:r>
            <a:endParaRPr lang="en-US" altLang="ja-JP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91EDA-3BDE-9348-87DA-8E42BA996E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04100" y="1403350"/>
            <a:ext cx="35560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8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11">
            <a:extLst>
              <a:ext uri="{FF2B5EF4-FFF2-40B4-BE49-F238E27FC236}">
                <a16:creationId xmlns:a16="http://schemas.microsoft.com/office/drawing/2014/main" id="{EABC21D5-6DC0-A142-9EAE-0727E4EF625E}"/>
              </a:ext>
            </a:extLst>
          </p:cNvPr>
          <p:cNvSpPr/>
          <p:nvPr/>
        </p:nvSpPr>
        <p:spPr>
          <a:xfrm>
            <a:off x="1523999" y="932328"/>
            <a:ext cx="9018495" cy="4966447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tx1"/>
                </a:solidFill>
              </a:rPr>
              <a:t>                                       </a:t>
            </a:r>
            <a:r>
              <a:rPr lang="en-US" altLang="ja-JP" sz="4400" dirty="0">
                <a:solidFill>
                  <a:schemeClr val="tx1"/>
                </a:solidFill>
              </a:rPr>
              <a:t>Q&amp;A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grpSp>
        <p:nvGrpSpPr>
          <p:cNvPr id="14" name="组合 16">
            <a:extLst>
              <a:ext uri="{FF2B5EF4-FFF2-40B4-BE49-F238E27FC236}">
                <a16:creationId xmlns:a16="http://schemas.microsoft.com/office/drawing/2014/main" id="{0CE4F2FA-01D8-C34E-8448-E5F237A6708A}"/>
              </a:ext>
            </a:extLst>
          </p:cNvPr>
          <p:cNvGrpSpPr/>
          <p:nvPr/>
        </p:nvGrpSpPr>
        <p:grpSpPr>
          <a:xfrm>
            <a:off x="8815263" y="1573520"/>
            <a:ext cx="504056" cy="360040"/>
            <a:chOff x="7596336" y="740307"/>
            <a:chExt cx="504056" cy="360040"/>
          </a:xfrm>
        </p:grpSpPr>
        <p:cxnSp>
          <p:nvCxnSpPr>
            <p:cNvPr id="15" name="直接连接符 13">
              <a:extLst>
                <a:ext uri="{FF2B5EF4-FFF2-40B4-BE49-F238E27FC236}">
                  <a16:creationId xmlns:a16="http://schemas.microsoft.com/office/drawing/2014/main" id="{FC595230-6D98-B247-B0FE-CE667582FC2A}"/>
                </a:ext>
              </a:extLst>
            </p:cNvPr>
            <p:cNvCxnSpPr/>
            <p:nvPr/>
          </p:nvCxnSpPr>
          <p:spPr>
            <a:xfrm>
              <a:off x="7596336" y="915566"/>
              <a:ext cx="50405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FC95113-0A3F-1B4F-9341-404BAC7BE2D1}"/>
                </a:ext>
              </a:extLst>
            </p:cNvPr>
            <p:cNvCxnSpPr/>
            <p:nvPr/>
          </p:nvCxnSpPr>
          <p:spPr>
            <a:xfrm flipV="1">
              <a:off x="7956376" y="740307"/>
              <a:ext cx="0" cy="3600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30">
            <a:extLst>
              <a:ext uri="{FF2B5EF4-FFF2-40B4-BE49-F238E27FC236}">
                <a16:creationId xmlns:a16="http://schemas.microsoft.com/office/drawing/2014/main" id="{30CA38B5-BF97-0F43-88F7-A00BF40E6627}"/>
              </a:ext>
            </a:extLst>
          </p:cNvPr>
          <p:cNvGrpSpPr/>
          <p:nvPr/>
        </p:nvGrpSpPr>
        <p:grpSpPr>
          <a:xfrm rot="10800000">
            <a:off x="2113354" y="4638883"/>
            <a:ext cx="504056" cy="360040"/>
            <a:chOff x="7596336" y="740307"/>
            <a:chExt cx="504056" cy="360040"/>
          </a:xfrm>
        </p:grpSpPr>
        <p:cxnSp>
          <p:nvCxnSpPr>
            <p:cNvPr id="18" name="直接连接符 31">
              <a:extLst>
                <a:ext uri="{FF2B5EF4-FFF2-40B4-BE49-F238E27FC236}">
                  <a16:creationId xmlns:a16="http://schemas.microsoft.com/office/drawing/2014/main" id="{34A0BFB7-E231-8A44-AB6D-B36A2C82C341}"/>
                </a:ext>
              </a:extLst>
            </p:cNvPr>
            <p:cNvCxnSpPr/>
            <p:nvPr/>
          </p:nvCxnSpPr>
          <p:spPr>
            <a:xfrm>
              <a:off x="7596336" y="915566"/>
              <a:ext cx="50405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2">
              <a:extLst>
                <a:ext uri="{FF2B5EF4-FFF2-40B4-BE49-F238E27FC236}">
                  <a16:creationId xmlns:a16="http://schemas.microsoft.com/office/drawing/2014/main" id="{E7944764-907D-0143-ABE9-7A06F1196F1D}"/>
                </a:ext>
              </a:extLst>
            </p:cNvPr>
            <p:cNvCxnSpPr/>
            <p:nvPr/>
          </p:nvCxnSpPr>
          <p:spPr>
            <a:xfrm flipV="1">
              <a:off x="7956376" y="740307"/>
              <a:ext cx="0" cy="3600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DF62F-524C-8343-B23F-04E4FB5B4DC6}"/>
              </a:ext>
            </a:extLst>
          </p:cNvPr>
          <p:cNvSpPr/>
          <p:nvPr/>
        </p:nvSpPr>
        <p:spPr>
          <a:xfrm>
            <a:off x="8409548" y="4998923"/>
            <a:ext cx="1403269" cy="394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rgbClr val="272F4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r>
              <a:rPr lang="zh-CN" altLang="en-US" dirty="0">
                <a:solidFill>
                  <a:srgbClr val="272F4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72F4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!</a:t>
            </a:r>
            <a:endParaRPr lang="zh-CN" altLang="en-US" dirty="0">
              <a:solidFill>
                <a:srgbClr val="272F4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14">
            <a:extLst>
              <a:ext uri="{FF2B5EF4-FFF2-40B4-BE49-F238E27FC236}">
                <a16:creationId xmlns:a16="http://schemas.microsoft.com/office/drawing/2014/main" id="{6D58F31D-800E-DB4B-91D0-83D73138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42" y="1186693"/>
            <a:ext cx="800277" cy="1004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20C38-6B3D-734F-9923-FF7697395F33}"/>
              </a:ext>
            </a:extLst>
          </p:cNvPr>
          <p:cNvPicPr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560" y="1839077"/>
            <a:ext cx="4460368" cy="3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2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F64EF-A30A-4E21-91B7-1D9B82F8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ansj_seg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6C9C8-C1CA-42BE-A445-3097EBFB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Version: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ansj_seg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5.16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Ansj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内置分词器：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NlpAnalysis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结果最准确 但是最慢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IndexAnalysis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索引分词器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DicAnalysis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词典分词器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词典优先被分出来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ToAnalysis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: 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标准分词器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BaseAnalysis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基础分词器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基于词库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最基础分词算法做的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但是效率有限</a:t>
            </a:r>
          </a:p>
        </p:txBody>
      </p:sp>
    </p:spTree>
    <p:extLst>
      <p:ext uri="{BB962C8B-B14F-4D97-AF65-F5344CB8AC3E}">
        <p14:creationId xmlns:p14="http://schemas.microsoft.com/office/powerpoint/2010/main" val="393375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ansj_seg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FBC5501-A60B-4D47-B420-704808A49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7" y="1505396"/>
            <a:ext cx="1065067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DicLibrary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insert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DicLibrary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金庸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line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"mapreduce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课程设计，金庸的江湖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terms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DicAnalysis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).getTerms();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terms1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ToAnalysis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parse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line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).getTerms();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"DicAnalysis:  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"ToAnalysis:  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terms1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rgbClr val="080808"/>
              </a:solidFill>
              <a:latin typeface="Arial Unicode M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B58EC1-262E-4A2E-800A-73EBD8EEFFE7}"/>
              </a:ext>
            </a:extLst>
          </p:cNvPr>
          <p:cNvSpPr txBox="1"/>
          <p:nvPr/>
        </p:nvSpPr>
        <p:spPr>
          <a:xfrm>
            <a:off x="388307" y="3819167"/>
            <a:ext cx="10889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运行结果：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如果选</a:t>
            </a:r>
            <a:r>
              <a:rPr lang="en-US" altLang="zh-CN" dirty="0" err="1"/>
              <a:t>ToAnalysis</a:t>
            </a:r>
            <a:r>
              <a:rPr lang="en-US" altLang="zh-CN" dirty="0"/>
              <a:t>, </a:t>
            </a:r>
            <a:r>
              <a:rPr lang="zh-CN" altLang="en-US" dirty="0"/>
              <a:t>部分人名识别为</a:t>
            </a:r>
            <a:r>
              <a:rPr lang="en-US" altLang="zh-CN" dirty="0"/>
              <a:t>nr, </a:t>
            </a:r>
            <a:r>
              <a:rPr lang="zh-CN" altLang="en-US" dirty="0"/>
              <a:t>使结果不正确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FA3D0B-C589-492C-BB14-DF159A36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07" y="4543828"/>
            <a:ext cx="11702093" cy="7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9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设置用户自定义词典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400"/>
            <a:ext cx="10363200" cy="51054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D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river 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→  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Mapper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Main: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1: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readHDFSFile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InputPath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2: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job.getConfiguration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().set("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OurNameList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",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);</a:t>
            </a:r>
          </a:p>
          <a:p>
            <a:pPr marL="0" indent="0">
              <a:buNone/>
            </a:pP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Read </a:t>
            </a:r>
            <a:r>
              <a:rPr lang="en-US" altLang="ja-JP" sz="20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 in Mapper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 =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context.getConfiguration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().get("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OurNameList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");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Map: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Setup: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(name :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add name to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userDefineLibrary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A69A0D9-3F9F-4F28-B0A8-41E11C6CB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40" y="6287780"/>
            <a:ext cx="1123141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代码：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DicLibrary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insert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DicLibrary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DEFAULT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伪代码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DE42A6-82DD-43A5-B7C6-B8999947B65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1050" y="1676400"/>
            <a:ext cx="103632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Mapper:  Object key ,  Text value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1: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read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 line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2:    use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userDefineLibrary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to spilt the line into </a:t>
            </a:r>
            <a:r>
              <a:rPr lang="en-US" altLang="zh-CN" sz="2000" i="1" dirty="0">
                <a:latin typeface="宋体" panose="02010600030101010101" pitchFamily="2" charset="-122"/>
                <a:ea typeface="宋体" panose="02010600030101010101" pitchFamily="2" charset="-122"/>
              </a:rPr>
              <a:t>terms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3:    for(Term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term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: terms )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	if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term.getNatureStr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() = 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userDefine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			add this name to buffer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4: 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context.wirte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(buffer, null)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Reducer: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1:  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context.write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(key, value)</a:t>
            </a:r>
          </a:p>
        </p:txBody>
      </p:sp>
    </p:spTree>
    <p:extLst>
      <p:ext uri="{BB962C8B-B14F-4D97-AF65-F5344CB8AC3E}">
        <p14:creationId xmlns:p14="http://schemas.microsoft.com/office/powerpoint/2010/main" val="85238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FBF3-B1FB-7A44-A7E6-6E06C66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设置用户自定义词典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B92A4-358E-3447-BE23-B24F3CB13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676399"/>
            <a:ext cx="10356642" cy="4736927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D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river 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→  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Mapper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Main: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1: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readHDFSFile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InputPath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2: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job.getConfiguration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().set("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OurNameList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",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);</a:t>
            </a:r>
          </a:p>
          <a:p>
            <a:pPr marL="0" indent="0">
              <a:buNone/>
            </a:pP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Read </a:t>
            </a:r>
            <a:r>
              <a:rPr lang="en-US" altLang="ja-JP" sz="20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 in Mapper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 =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context.getConfiguration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().get("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OurNameList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");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Map: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Setup: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for (name :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nameList</a:t>
            </a: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ja-JP" sz="2000" dirty="0">
                <a:latin typeface="SimSun" panose="02010600030101010101" pitchFamily="2" charset="-122"/>
                <a:ea typeface="SimSun" panose="02010600030101010101" pitchFamily="2" charset="-122"/>
              </a:rPr>
              <a:t>		add name to </a:t>
            </a:r>
            <a:r>
              <a:rPr lang="en-US" altLang="ja-JP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userDefineLibrary</a:t>
            </a: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ja-JP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683E3FB5-A1B5-C64A-85B2-7B4CF042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692" y="108555"/>
            <a:ext cx="800277" cy="10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22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8131</TotalTime>
  <Words>2806</Words>
  <Application>Microsoft Macintosh PowerPoint</Application>
  <PresentationFormat>Widescreen</PresentationFormat>
  <Paragraphs>375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 Unicode MS</vt:lpstr>
      <vt:lpstr>Microsoft YaHei UI</vt:lpstr>
      <vt:lpstr>SimSun</vt:lpstr>
      <vt:lpstr>SimSun</vt:lpstr>
      <vt:lpstr>Arial</vt:lpstr>
      <vt:lpstr>Calibri</vt:lpstr>
      <vt:lpstr>Default Design</vt:lpstr>
      <vt:lpstr>MapReduce 课程设计之 金庸的江湖</vt:lpstr>
      <vt:lpstr>目录</vt:lpstr>
      <vt:lpstr>目录</vt:lpstr>
      <vt:lpstr>任务1：数据预处理</vt:lpstr>
      <vt:lpstr>ansj_seg</vt:lpstr>
      <vt:lpstr>ansj_seg</vt:lpstr>
      <vt:lpstr>设置用户自定义词典</vt:lpstr>
      <vt:lpstr>伪代码</vt:lpstr>
      <vt:lpstr>设置用户自定义词典</vt:lpstr>
      <vt:lpstr>输出截图</vt:lpstr>
      <vt:lpstr>任务2：同现关系</vt:lpstr>
      <vt:lpstr>伪代码</vt:lpstr>
      <vt:lpstr>输出截图</vt:lpstr>
      <vt:lpstr>任务3：特征归一化</vt:lpstr>
      <vt:lpstr>任务3伪代码</vt:lpstr>
      <vt:lpstr>输出截图</vt:lpstr>
      <vt:lpstr>任务3</vt:lpstr>
      <vt:lpstr>任务3伪代码</vt:lpstr>
      <vt:lpstr>任务4：基于人物关系图的 PageRank 计算</vt:lpstr>
      <vt:lpstr>任务4：基于人物关系图的 PageRank 计算</vt:lpstr>
      <vt:lpstr>任务4：基于人物关系图的 PageRank 计算</vt:lpstr>
      <vt:lpstr>任务4：基于人物关系图的 PageRank 计算</vt:lpstr>
      <vt:lpstr>任务4：基于人物关系图的 PageRank 计算</vt:lpstr>
      <vt:lpstr>任务4：基于人物关系图的 PageRank 计算</vt:lpstr>
      <vt:lpstr>任务4：基于人物关系图的 PageRank 计算</vt:lpstr>
      <vt:lpstr>任务5：在人物关系图上的标签传播 </vt:lpstr>
      <vt:lpstr>任务5：在人物关系图上的标签传播 </vt:lpstr>
      <vt:lpstr>任务5：在人物关系图上的标签传播 </vt:lpstr>
      <vt:lpstr>结果展示-Gephi</vt:lpstr>
      <vt:lpstr>结果展示-Gephi-天龙八部</vt:lpstr>
      <vt:lpstr>结果展示-Gephi-倚天屠龙记</vt:lpstr>
      <vt:lpstr>结果展示-Gephi-书剑恩仇录</vt:lpstr>
      <vt:lpstr>结果展示-Gephi-鹿鼎记</vt:lpstr>
      <vt:lpstr>结果展示-Gephi-碧血剑</vt:lpstr>
      <vt:lpstr>结果展示-Gephi-笑傲江湖</vt:lpstr>
      <vt:lpstr>结果展示-Gephi-射雕英雄传与神雕侠侣</vt:lpstr>
      <vt:lpstr>结果展示-Gephi-干扰词汇</vt:lpstr>
      <vt:lpstr>结果展示-去除干扰词（优化1）</vt:lpstr>
      <vt:lpstr>结果展示-设置终止迭代条件（优化2）</vt:lpstr>
      <vt:lpstr>结果展示-性能统计与分析（优化3）</vt:lpstr>
      <vt:lpstr>结果展示-性能统计与分析（优化3）</vt:lpstr>
      <vt:lpstr>结果展示-性能统计与分析（优化3）</vt:lpstr>
      <vt:lpstr>任务6-分析结果整理-任务4排序 </vt:lpstr>
      <vt:lpstr>任务6-分析结果整理-任务5输出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Web日志挖掘</dc:title>
  <dc:creator>Xia Yu</dc:creator>
  <cp:lastModifiedBy>1355864570@qq.com</cp:lastModifiedBy>
  <cp:revision>125</cp:revision>
  <dcterms:created xsi:type="dcterms:W3CDTF">2019-12-24T12:50:25Z</dcterms:created>
  <dcterms:modified xsi:type="dcterms:W3CDTF">2020-08-02T14:07:05Z</dcterms:modified>
</cp:coreProperties>
</file>